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8"/>
  </p:notesMasterIdLst>
  <p:handoutMasterIdLst>
    <p:handoutMasterId r:id="rId39"/>
  </p:handoutMasterIdLst>
  <p:sldIdLst>
    <p:sldId id="256" r:id="rId6"/>
    <p:sldId id="321" r:id="rId7"/>
    <p:sldId id="316" r:id="rId8"/>
    <p:sldId id="317" r:id="rId9"/>
    <p:sldId id="318" r:id="rId10"/>
    <p:sldId id="257" r:id="rId11"/>
    <p:sldId id="266" r:id="rId12"/>
    <p:sldId id="267" r:id="rId13"/>
    <p:sldId id="319" r:id="rId14"/>
    <p:sldId id="258" r:id="rId15"/>
    <p:sldId id="309" r:id="rId16"/>
    <p:sldId id="270" r:id="rId17"/>
    <p:sldId id="312" r:id="rId18"/>
    <p:sldId id="302" r:id="rId19"/>
    <p:sldId id="263" r:id="rId20"/>
    <p:sldId id="264" r:id="rId21"/>
    <p:sldId id="287" r:id="rId22"/>
    <p:sldId id="265" r:id="rId23"/>
    <p:sldId id="320" r:id="rId24"/>
    <p:sldId id="288" r:id="rId25"/>
    <p:sldId id="259" r:id="rId26"/>
    <p:sldId id="313" r:id="rId27"/>
    <p:sldId id="297" r:id="rId28"/>
    <p:sldId id="289" r:id="rId29"/>
    <p:sldId id="299" r:id="rId30"/>
    <p:sldId id="292" r:id="rId31"/>
    <p:sldId id="300" r:id="rId32"/>
    <p:sldId id="314" r:id="rId33"/>
    <p:sldId id="294" r:id="rId34"/>
    <p:sldId id="304" r:id="rId35"/>
    <p:sldId id="311" r:id="rId36"/>
    <p:sldId id="307" r:id="rId3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3454">
          <p15:clr>
            <a:srgbClr val="A4A3A4"/>
          </p15:clr>
        </p15:guide>
        <p15:guide id="2" orient="horz" pos="554">
          <p15:clr>
            <a:srgbClr val="A4A3A4"/>
          </p15:clr>
        </p15:guide>
        <p15:guide id="3" orient="horz" pos="844">
          <p15:clr>
            <a:srgbClr val="A4A3A4"/>
          </p15:clr>
        </p15:guide>
        <p15:guide id="4" orient="horz" pos="3748">
          <p15:clr>
            <a:srgbClr val="A4A3A4"/>
          </p15:clr>
        </p15:guide>
        <p15:guide id="5" orient="horz" pos="2162">
          <p15:clr>
            <a:srgbClr val="A4A3A4"/>
          </p15:clr>
        </p15:guide>
        <p15:guide id="6" pos="292">
          <p15:clr>
            <a:srgbClr val="A4A3A4"/>
          </p15:clr>
        </p15:guide>
        <p15:guide id="7" pos="5462">
          <p15:clr>
            <a:srgbClr val="A4A3A4"/>
          </p15:clr>
        </p15:guide>
        <p15:guide id="8" pos="3686">
          <p15:clr>
            <a:srgbClr val="A4A3A4"/>
          </p15:clr>
        </p15:guide>
        <p15:guide id="9" pos="145">
          <p15:clr>
            <a:srgbClr val="A4A3A4"/>
          </p15:clr>
        </p15:guide>
        <p15:guide id="10" pos="4913">
          <p15:clr>
            <a:srgbClr val="A4A3A4"/>
          </p15:clr>
        </p15:guide>
        <p15:guide id="11" pos="502">
          <p15:clr>
            <a:srgbClr val="A4A3A4"/>
          </p15:clr>
        </p15:guide>
        <p15:guide id="12" pos="1755">
          <p15:clr>
            <a:srgbClr val="A4A3A4"/>
          </p15:clr>
        </p15:guide>
        <p15:guide id="13" pos="4317">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0838"/>
    <a:srgbClr val="FFFFFC"/>
    <a:srgbClr val="FFFFFD"/>
    <a:srgbClr val="8880BA"/>
    <a:srgbClr val="2DA59F"/>
    <a:srgbClr val="D88787"/>
    <a:srgbClr val="6B3324"/>
    <a:srgbClr val="979D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023" autoAdjust="0"/>
    <p:restoredTop sz="75450" autoAdjust="0"/>
  </p:normalViewPr>
  <p:slideViewPr>
    <p:cSldViewPr snapToGrid="0">
      <p:cViewPr>
        <p:scale>
          <a:sx n="93" d="100"/>
          <a:sy n="93" d="100"/>
        </p:scale>
        <p:origin x="-2886" y="-72"/>
      </p:cViewPr>
      <p:guideLst>
        <p:guide orient="horz" pos="3454"/>
        <p:guide orient="horz" pos="554"/>
        <p:guide orient="horz" pos="844"/>
        <p:guide orient="horz" pos="3748"/>
        <p:guide orient="horz" pos="2162"/>
        <p:guide pos="292"/>
        <p:guide pos="5462"/>
        <p:guide pos="3686"/>
        <p:guide pos="145"/>
        <p:guide pos="4913"/>
        <p:guide pos="502"/>
        <p:guide pos="1755"/>
        <p:guide pos="4317"/>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1" d="100"/>
          <a:sy n="91" d="100"/>
        </p:scale>
        <p:origin x="171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7" cy="464981"/>
          </a:xfrm>
          <a:prstGeom prst="rect">
            <a:avLst/>
          </a:prstGeom>
        </p:spPr>
        <p:txBody>
          <a:bodyPr vert="horz" lIns="93173" tIns="46587" rIns="93173" bIns="46587" rtlCol="0"/>
          <a:lstStyle>
            <a:lvl1pPr algn="l" fontAlgn="auto">
              <a:spcBef>
                <a:spcPts val="0"/>
              </a:spcBef>
              <a:spcAft>
                <a:spcPts val="0"/>
              </a:spcAft>
              <a:defRPr sz="1300">
                <a:latin typeface="+mn-lt"/>
                <a:ea typeface="Tahoma" pitchFamily="34" charset="0"/>
                <a:cs typeface="Tahoma" pitchFamily="34" charset="0"/>
              </a:defRPr>
            </a:lvl1pPr>
          </a:lstStyle>
          <a:p>
            <a:pPr>
              <a:defRPr/>
            </a:pPr>
            <a:endParaRPr lang="en-US" dirty="0"/>
          </a:p>
        </p:txBody>
      </p:sp>
      <p:sp>
        <p:nvSpPr>
          <p:cNvPr id="3" name="Date Placeholder 2"/>
          <p:cNvSpPr>
            <a:spLocks noGrp="1"/>
          </p:cNvSpPr>
          <p:nvPr>
            <p:ph type="dt" sz="quarter" idx="1"/>
          </p:nvPr>
        </p:nvSpPr>
        <p:spPr>
          <a:xfrm>
            <a:off x="3971172" y="0"/>
            <a:ext cx="3037627" cy="464981"/>
          </a:xfrm>
          <a:prstGeom prst="rect">
            <a:avLst/>
          </a:prstGeom>
        </p:spPr>
        <p:txBody>
          <a:bodyPr vert="horz" lIns="93173" tIns="46587" rIns="93173" bIns="46587" rtlCol="0"/>
          <a:lstStyle>
            <a:lvl1pPr algn="r" fontAlgn="auto">
              <a:spcBef>
                <a:spcPts val="0"/>
              </a:spcBef>
              <a:spcAft>
                <a:spcPts val="0"/>
              </a:spcAft>
              <a:defRPr sz="1300">
                <a:latin typeface="+mn-lt"/>
                <a:ea typeface="Tahoma" pitchFamily="34" charset="0"/>
                <a:cs typeface="Tahoma" pitchFamily="34" charset="0"/>
              </a:defRPr>
            </a:lvl1pPr>
          </a:lstStyle>
          <a:p>
            <a:pPr>
              <a:defRPr/>
            </a:pPr>
            <a:fld id="{6048B904-F5F9-4CC4-B14F-2122B27FBAE5}" type="datetimeFigureOut">
              <a:rPr lang="en-US"/>
              <a:pPr>
                <a:defRPr/>
              </a:pPr>
              <a:t>3/11/2016</a:t>
            </a:fld>
            <a:endParaRPr lang="en-US" dirty="0"/>
          </a:p>
        </p:txBody>
      </p:sp>
      <p:sp>
        <p:nvSpPr>
          <p:cNvPr id="4" name="Footer Placeholder 3"/>
          <p:cNvSpPr>
            <a:spLocks noGrp="1"/>
          </p:cNvSpPr>
          <p:nvPr>
            <p:ph type="ftr" sz="quarter" idx="2"/>
          </p:nvPr>
        </p:nvSpPr>
        <p:spPr>
          <a:xfrm>
            <a:off x="0" y="8829822"/>
            <a:ext cx="3037627" cy="464981"/>
          </a:xfrm>
          <a:prstGeom prst="rect">
            <a:avLst/>
          </a:prstGeom>
        </p:spPr>
        <p:txBody>
          <a:bodyPr vert="horz" lIns="93173" tIns="46587" rIns="93173" bIns="46587" rtlCol="0" anchor="b"/>
          <a:lstStyle>
            <a:lvl1pPr algn="l" fontAlgn="auto">
              <a:spcBef>
                <a:spcPts val="0"/>
              </a:spcBef>
              <a:spcAft>
                <a:spcPts val="0"/>
              </a:spcAft>
              <a:defRPr sz="1300">
                <a:latin typeface="+mn-lt"/>
                <a:ea typeface="Tahoma" pitchFamily="34" charset="0"/>
                <a:cs typeface="Tahoma" pitchFamily="34" charset="0"/>
              </a:defRPr>
            </a:lvl1pPr>
          </a:lstStyle>
          <a:p>
            <a:pPr>
              <a:defRPr/>
            </a:pPr>
            <a:endParaRPr lang="en-US" dirty="0"/>
          </a:p>
        </p:txBody>
      </p:sp>
      <p:sp>
        <p:nvSpPr>
          <p:cNvPr id="5" name="Slide Number Placeholder 4"/>
          <p:cNvSpPr>
            <a:spLocks noGrp="1"/>
          </p:cNvSpPr>
          <p:nvPr>
            <p:ph type="sldNum" sz="quarter" idx="3"/>
          </p:nvPr>
        </p:nvSpPr>
        <p:spPr>
          <a:xfrm>
            <a:off x="3971172" y="8829822"/>
            <a:ext cx="3037627" cy="464981"/>
          </a:xfrm>
          <a:prstGeom prst="rect">
            <a:avLst/>
          </a:prstGeom>
        </p:spPr>
        <p:txBody>
          <a:bodyPr vert="horz" lIns="93173" tIns="46587" rIns="93173" bIns="46587" rtlCol="0" anchor="b"/>
          <a:lstStyle>
            <a:lvl1pPr algn="r" fontAlgn="auto">
              <a:spcBef>
                <a:spcPts val="0"/>
              </a:spcBef>
              <a:spcAft>
                <a:spcPts val="0"/>
              </a:spcAft>
              <a:defRPr sz="1300">
                <a:latin typeface="+mn-lt"/>
                <a:ea typeface="Tahoma" pitchFamily="34" charset="0"/>
                <a:cs typeface="Tahoma" pitchFamily="34" charset="0"/>
              </a:defRPr>
            </a:lvl1pPr>
          </a:lstStyle>
          <a:p>
            <a:pPr>
              <a:defRPr/>
            </a:pPr>
            <a:fld id="{A96A0B3C-5E2A-464C-BAE3-097150F0F6EF}" type="slidenum">
              <a:rPr lang="en-US"/>
              <a:pPr>
                <a:defRPr/>
              </a:pPr>
              <a:t>‹#›</a:t>
            </a:fld>
            <a:endParaRPr lang="en-US" dirty="0"/>
          </a:p>
        </p:txBody>
      </p:sp>
    </p:spTree>
    <p:extLst>
      <p:ext uri="{BB962C8B-B14F-4D97-AF65-F5344CB8AC3E}">
        <p14:creationId xmlns:p14="http://schemas.microsoft.com/office/powerpoint/2010/main" val="608420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7" cy="464981"/>
          </a:xfrm>
          <a:prstGeom prst="rect">
            <a:avLst/>
          </a:prstGeom>
        </p:spPr>
        <p:txBody>
          <a:bodyPr vert="horz" lIns="93173" tIns="46587" rIns="93173" bIns="46587" rtlCol="0"/>
          <a:lstStyle>
            <a:lvl1pPr algn="l" fontAlgn="auto">
              <a:spcBef>
                <a:spcPts val="0"/>
              </a:spcBef>
              <a:spcAft>
                <a:spcPts val="0"/>
              </a:spcAft>
              <a:defRPr sz="1300">
                <a:latin typeface="+mn-lt"/>
                <a:ea typeface="Tahoma" pitchFamily="34" charset="0"/>
                <a:cs typeface="Tahoma" pitchFamily="34" charset="0"/>
              </a:defRPr>
            </a:lvl1pPr>
          </a:lstStyle>
          <a:p>
            <a:pPr>
              <a:defRPr/>
            </a:pPr>
            <a:endParaRPr lang="en-US" dirty="0"/>
          </a:p>
        </p:txBody>
      </p:sp>
      <p:sp>
        <p:nvSpPr>
          <p:cNvPr id="3" name="Date Placeholder 2"/>
          <p:cNvSpPr>
            <a:spLocks noGrp="1"/>
          </p:cNvSpPr>
          <p:nvPr>
            <p:ph type="dt" idx="1"/>
          </p:nvPr>
        </p:nvSpPr>
        <p:spPr>
          <a:xfrm>
            <a:off x="3971172" y="0"/>
            <a:ext cx="3037627" cy="464981"/>
          </a:xfrm>
          <a:prstGeom prst="rect">
            <a:avLst/>
          </a:prstGeom>
        </p:spPr>
        <p:txBody>
          <a:bodyPr vert="horz" lIns="93173" tIns="46587" rIns="93173" bIns="46587" rtlCol="0"/>
          <a:lstStyle>
            <a:lvl1pPr algn="r" fontAlgn="auto">
              <a:spcBef>
                <a:spcPts val="0"/>
              </a:spcBef>
              <a:spcAft>
                <a:spcPts val="0"/>
              </a:spcAft>
              <a:defRPr sz="1300">
                <a:latin typeface="+mn-lt"/>
                <a:ea typeface="Tahoma" pitchFamily="34" charset="0"/>
                <a:cs typeface="Tahoma" pitchFamily="34" charset="0"/>
              </a:defRPr>
            </a:lvl1pPr>
          </a:lstStyle>
          <a:p>
            <a:pPr>
              <a:defRPr/>
            </a:pPr>
            <a:fld id="{2AA30B69-75F3-43E5-B7D9-8301D3E5216E}" type="datetimeFigureOut">
              <a:rPr lang="en-US"/>
              <a:pPr>
                <a:defRPr/>
              </a:pPr>
              <a:t>3/11/2016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3" tIns="46587" rIns="93173" bIns="46587" rtlCol="0" anchor="ctr"/>
          <a:lstStyle/>
          <a:p>
            <a:pPr lvl="0"/>
            <a:endParaRPr lang="en-US" noProof="0" dirty="0"/>
          </a:p>
        </p:txBody>
      </p:sp>
      <p:sp>
        <p:nvSpPr>
          <p:cNvPr id="5" name="Notes Placeholder 4"/>
          <p:cNvSpPr>
            <a:spLocks noGrp="1"/>
          </p:cNvSpPr>
          <p:nvPr>
            <p:ph type="body" sz="quarter" idx="3"/>
          </p:nvPr>
        </p:nvSpPr>
        <p:spPr>
          <a:xfrm>
            <a:off x="701361" y="4416510"/>
            <a:ext cx="5607680" cy="4183220"/>
          </a:xfrm>
          <a:prstGeom prst="rect">
            <a:avLst/>
          </a:prstGeom>
        </p:spPr>
        <p:txBody>
          <a:bodyPr vert="horz" lIns="93173" tIns="46587" rIns="93173" bIns="46587"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29822"/>
            <a:ext cx="3037627" cy="464981"/>
          </a:xfrm>
          <a:prstGeom prst="rect">
            <a:avLst/>
          </a:prstGeom>
        </p:spPr>
        <p:txBody>
          <a:bodyPr vert="horz" lIns="93173" tIns="46587" rIns="93173" bIns="46587" rtlCol="0" anchor="b"/>
          <a:lstStyle>
            <a:lvl1pPr algn="l" fontAlgn="auto">
              <a:spcBef>
                <a:spcPts val="0"/>
              </a:spcBef>
              <a:spcAft>
                <a:spcPts val="0"/>
              </a:spcAft>
              <a:defRPr sz="1300">
                <a:latin typeface="+mn-lt"/>
                <a:ea typeface="Tahoma" pitchFamily="34" charset="0"/>
                <a:cs typeface="Tahoma" pitchFamily="34" charset="0"/>
              </a:defRPr>
            </a:lvl1pPr>
          </a:lstStyle>
          <a:p>
            <a:pPr>
              <a:defRPr/>
            </a:pPr>
            <a:endParaRPr lang="en-US" dirty="0"/>
          </a:p>
        </p:txBody>
      </p:sp>
      <p:sp>
        <p:nvSpPr>
          <p:cNvPr id="7" name="Slide Number Placeholder 6"/>
          <p:cNvSpPr>
            <a:spLocks noGrp="1"/>
          </p:cNvSpPr>
          <p:nvPr>
            <p:ph type="sldNum" sz="quarter" idx="5"/>
          </p:nvPr>
        </p:nvSpPr>
        <p:spPr>
          <a:xfrm>
            <a:off x="3971172" y="8829822"/>
            <a:ext cx="3037627" cy="464981"/>
          </a:xfrm>
          <a:prstGeom prst="rect">
            <a:avLst/>
          </a:prstGeom>
        </p:spPr>
        <p:txBody>
          <a:bodyPr vert="horz" lIns="93173" tIns="46587" rIns="93173" bIns="46587" rtlCol="0" anchor="b"/>
          <a:lstStyle>
            <a:lvl1pPr algn="r" fontAlgn="auto">
              <a:spcBef>
                <a:spcPts val="0"/>
              </a:spcBef>
              <a:spcAft>
                <a:spcPts val="0"/>
              </a:spcAft>
              <a:defRPr sz="1300">
                <a:latin typeface="+mn-lt"/>
                <a:ea typeface="Tahoma" pitchFamily="34" charset="0"/>
                <a:cs typeface="Tahoma" pitchFamily="34" charset="0"/>
              </a:defRPr>
            </a:lvl1pPr>
          </a:lstStyle>
          <a:p>
            <a:pPr>
              <a:defRPr/>
            </a:pPr>
            <a:fld id="{69BF9333-C24C-470E-A4CB-8A031BB49841}" type="slidenum">
              <a:rPr lang="en-US"/>
              <a:pPr>
                <a:defRPr/>
              </a:pPr>
              <a:t>‹#›</a:t>
            </a:fld>
            <a:endParaRPr lang="en-US" dirty="0"/>
          </a:p>
        </p:txBody>
      </p:sp>
    </p:spTree>
    <p:extLst>
      <p:ext uri="{BB962C8B-B14F-4D97-AF65-F5344CB8AC3E}">
        <p14:creationId xmlns:p14="http://schemas.microsoft.com/office/powerpoint/2010/main" val="34833489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Tahoma" pitchFamily="34" charset="0"/>
        <a:cs typeface="Tahoma" pitchFamily="34" charset="0"/>
      </a:defRPr>
    </a:lvl1pPr>
    <a:lvl2pPr marL="457200" algn="l" rtl="0" eaLnBrk="0" fontAlgn="base" hangingPunct="0">
      <a:spcBef>
        <a:spcPct val="30000"/>
      </a:spcBef>
      <a:spcAft>
        <a:spcPct val="0"/>
      </a:spcAft>
      <a:defRPr sz="1200" kern="1200">
        <a:solidFill>
          <a:schemeClr val="tx1"/>
        </a:solidFill>
        <a:latin typeface="Tahoma" pitchFamily="34" charset="0"/>
        <a:ea typeface="Tahoma" pitchFamily="34" charset="0"/>
        <a:cs typeface="Tahoma" pitchFamily="34" charset="0"/>
      </a:defRPr>
    </a:lvl2pPr>
    <a:lvl3pPr marL="914400" algn="l" rtl="0" eaLnBrk="0" fontAlgn="base" hangingPunct="0">
      <a:spcBef>
        <a:spcPct val="30000"/>
      </a:spcBef>
      <a:spcAft>
        <a:spcPct val="0"/>
      </a:spcAft>
      <a:defRPr sz="1200" kern="1200">
        <a:solidFill>
          <a:schemeClr val="tx1"/>
        </a:solidFill>
        <a:latin typeface="Tahoma" pitchFamily="34" charset="0"/>
        <a:ea typeface="Tahoma" pitchFamily="34" charset="0"/>
        <a:cs typeface="Tahoma" pitchFamily="34" charset="0"/>
      </a:defRPr>
    </a:lvl3pPr>
    <a:lvl4pPr marL="1371600" algn="l" rtl="0" eaLnBrk="0" fontAlgn="base" hangingPunct="0">
      <a:spcBef>
        <a:spcPct val="30000"/>
      </a:spcBef>
      <a:spcAft>
        <a:spcPct val="0"/>
      </a:spcAft>
      <a:defRPr sz="1200" kern="1200">
        <a:solidFill>
          <a:schemeClr val="tx1"/>
        </a:solidFill>
        <a:latin typeface="Tahoma" pitchFamily="34" charset="0"/>
        <a:ea typeface="Tahoma" pitchFamily="34" charset="0"/>
        <a:cs typeface="Tahoma" pitchFamily="34" charset="0"/>
      </a:defRPr>
    </a:lvl4pPr>
    <a:lvl5pPr marL="1828800" algn="l" rtl="0" eaLnBrk="0" fontAlgn="base" hangingPunct="0">
      <a:spcBef>
        <a:spcPct val="30000"/>
      </a:spcBef>
      <a:spcAft>
        <a:spcPct val="0"/>
      </a:spcAft>
      <a:defRPr sz="1200" kern="1200">
        <a:solidFill>
          <a:schemeClr val="tx1"/>
        </a:solidFill>
        <a:latin typeface="Tahoma" pitchFamily="34" charset="0"/>
        <a:ea typeface="Tahoma" pitchFamily="34" charset="0"/>
        <a:cs typeface="Tahom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lifelinkcorp.com/vitalsigns/comdex_ps.asp?nb=29&amp;sb=11"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lifelinkcorp.com/vitalsigns/ratings.asp?nb=12&amp;sb="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9BF9333-C24C-470E-A4CB-8A031BB49841}" type="slidenum">
              <a:rPr lang="en-US" smtClean="0"/>
              <a:pPr>
                <a:defRPr/>
              </a:pPr>
              <a:t>1</a:t>
            </a:fld>
            <a:endParaRPr lang="en-US" dirty="0"/>
          </a:p>
        </p:txBody>
      </p:sp>
    </p:spTree>
    <p:extLst>
      <p:ext uri="{BB962C8B-B14F-4D97-AF65-F5344CB8AC3E}">
        <p14:creationId xmlns:p14="http://schemas.microsoft.com/office/powerpoint/2010/main" val="1895475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9BF9333-C24C-470E-A4CB-8A031BB49841}" type="slidenum">
              <a:rPr lang="en-US" smtClean="0"/>
              <a:pPr>
                <a:defRPr/>
              </a:pPr>
              <a:t>10</a:t>
            </a:fld>
            <a:endParaRPr lang="en-US" dirty="0"/>
          </a:p>
        </p:txBody>
      </p:sp>
    </p:spTree>
    <p:extLst>
      <p:ext uri="{BB962C8B-B14F-4D97-AF65-F5344CB8AC3E}">
        <p14:creationId xmlns:p14="http://schemas.microsoft.com/office/powerpoint/2010/main" val="580329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140">
              <a:defRPr/>
            </a:pPr>
            <a:r>
              <a:rPr lang="en-US" dirty="0" smtClean="0"/>
              <a:t>Presenter speaks</a:t>
            </a:r>
            <a:r>
              <a:rPr lang="en-US" baseline="0" dirty="0" smtClean="0"/>
              <a:t> to the statements on the slide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9BF9333-C24C-470E-A4CB-8A031BB49841}" type="slidenum">
              <a:rPr lang="en-US" smtClean="0"/>
              <a:pPr>
                <a:defRPr/>
              </a:pPr>
              <a:t>11</a:t>
            </a:fld>
            <a:endParaRPr lang="en-US" dirty="0"/>
          </a:p>
        </p:txBody>
      </p:sp>
    </p:spTree>
    <p:extLst>
      <p:ext uri="{BB962C8B-B14F-4D97-AF65-F5344CB8AC3E}">
        <p14:creationId xmlns:p14="http://schemas.microsoft.com/office/powerpoint/2010/main" val="1535676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140">
              <a:defRPr/>
            </a:pPr>
            <a:r>
              <a:rPr lang="en-US" dirty="0" smtClean="0"/>
              <a:t>Presenter speaks</a:t>
            </a:r>
            <a:r>
              <a:rPr lang="en-US" baseline="0" dirty="0" smtClean="0"/>
              <a:t> to the statements on the slide</a:t>
            </a:r>
          </a:p>
          <a:p>
            <a:pPr defTabSz="921140">
              <a:defRPr/>
            </a:pPr>
            <a:endParaRPr lang="en-US" baseline="0" dirty="0" smtClean="0"/>
          </a:p>
          <a:p>
            <a:pPr defTabSz="921140">
              <a:defRPr/>
            </a:pPr>
            <a:r>
              <a:rPr lang="en-US" baseline="0" dirty="0" smtClean="0"/>
              <a:t>As to the last bullet, a life insurance company’s profitability can be significantly impacted by a period of prolonged low interest rates since the spread between the interest rate or crediting rate that the carrier is willing to pay its policyholders to remain competitive in the marketplace and the interest rate that carriers can earn on their general portfolio of investments may decrease significantly.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9BF9333-C24C-470E-A4CB-8A031BB49841}" type="slidenum">
              <a:rPr lang="en-US" smtClean="0"/>
              <a:pPr>
                <a:defRPr/>
              </a:pPr>
              <a:t>12</a:t>
            </a:fld>
            <a:endParaRPr lang="en-US" dirty="0"/>
          </a:p>
        </p:txBody>
      </p:sp>
    </p:spTree>
    <p:extLst>
      <p:ext uri="{BB962C8B-B14F-4D97-AF65-F5344CB8AC3E}">
        <p14:creationId xmlns:p14="http://schemas.microsoft.com/office/powerpoint/2010/main" val="1098717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140">
              <a:defRPr/>
            </a:pPr>
            <a:r>
              <a:rPr lang="en-US" dirty="0" smtClean="0"/>
              <a:t>Presenter speaks</a:t>
            </a:r>
            <a:r>
              <a:rPr lang="en-US" baseline="0" dirty="0" smtClean="0"/>
              <a:t> to the statements on the slide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9BF9333-C24C-470E-A4CB-8A031BB49841}" type="slidenum">
              <a:rPr lang="en-US" smtClean="0"/>
              <a:pPr>
                <a:defRPr/>
              </a:pPr>
              <a:t>13</a:t>
            </a:fld>
            <a:endParaRPr lang="en-US" dirty="0"/>
          </a:p>
        </p:txBody>
      </p:sp>
    </p:spTree>
    <p:extLst>
      <p:ext uri="{BB962C8B-B14F-4D97-AF65-F5344CB8AC3E}">
        <p14:creationId xmlns:p14="http://schemas.microsoft.com/office/powerpoint/2010/main" val="3708990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140">
              <a:defRPr/>
            </a:pPr>
            <a:r>
              <a:rPr lang="en-US" dirty="0" smtClean="0"/>
              <a:t>Presenter speaks</a:t>
            </a:r>
            <a:r>
              <a:rPr lang="en-US" baseline="0" dirty="0" smtClean="0"/>
              <a:t> to the statements on the slide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9BF9333-C24C-470E-A4CB-8A031BB49841}" type="slidenum">
              <a:rPr lang="en-US" smtClean="0"/>
              <a:pPr>
                <a:defRPr/>
              </a:pPr>
              <a:t>14</a:t>
            </a:fld>
            <a:endParaRPr lang="en-US" dirty="0"/>
          </a:p>
        </p:txBody>
      </p:sp>
    </p:spTree>
    <p:extLst>
      <p:ext uri="{BB962C8B-B14F-4D97-AF65-F5344CB8AC3E}">
        <p14:creationId xmlns:p14="http://schemas.microsoft.com/office/powerpoint/2010/main" val="2669048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140">
              <a:defRPr/>
            </a:pPr>
            <a:r>
              <a:rPr lang="en-US" dirty="0" smtClean="0"/>
              <a:t>Presenter speaks</a:t>
            </a:r>
            <a:r>
              <a:rPr lang="en-US" baseline="0" dirty="0" smtClean="0"/>
              <a:t> to the statements on the slide</a:t>
            </a:r>
          </a:p>
          <a:p>
            <a:pPr defTabSz="921140">
              <a:defRPr/>
            </a:pPr>
            <a:endParaRPr lang="en-US" baseline="0" dirty="0" smtClean="0"/>
          </a:p>
          <a:p>
            <a:pPr defTabSz="921140">
              <a:defRPr/>
            </a:pPr>
            <a:r>
              <a:rPr lang="en-US" baseline="0" dirty="0" smtClean="0"/>
              <a:t>Additional source of generalized carrier info (for internal reference only):  Summary observations based on market research information provided by New York Life’s Competition Unit.</a:t>
            </a:r>
          </a:p>
          <a:p>
            <a:pPr defTabSz="921140">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69BF9333-C24C-470E-A4CB-8A031BB49841}" type="slidenum">
              <a:rPr lang="en-US" smtClean="0"/>
              <a:pPr>
                <a:defRPr/>
              </a:pPr>
              <a:t>15</a:t>
            </a:fld>
            <a:endParaRPr lang="en-US" dirty="0"/>
          </a:p>
        </p:txBody>
      </p:sp>
    </p:spTree>
    <p:extLst>
      <p:ext uri="{BB962C8B-B14F-4D97-AF65-F5344CB8AC3E}">
        <p14:creationId xmlns:p14="http://schemas.microsoft.com/office/powerpoint/2010/main" val="1589544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140">
              <a:defRPr/>
            </a:pPr>
            <a:r>
              <a:rPr lang="en-US" dirty="0" smtClean="0"/>
              <a:t>Presenter speaks</a:t>
            </a:r>
            <a:r>
              <a:rPr lang="en-US" baseline="0" dirty="0" smtClean="0"/>
              <a:t> to the statements on the slide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9BF9333-C24C-470E-A4CB-8A031BB49841}" type="slidenum">
              <a:rPr lang="en-US" smtClean="0"/>
              <a:pPr>
                <a:defRPr/>
              </a:pPr>
              <a:t>16</a:t>
            </a:fld>
            <a:endParaRPr lang="en-US" dirty="0"/>
          </a:p>
        </p:txBody>
      </p:sp>
    </p:spTree>
    <p:extLst>
      <p:ext uri="{BB962C8B-B14F-4D97-AF65-F5344CB8AC3E}">
        <p14:creationId xmlns:p14="http://schemas.microsoft.com/office/powerpoint/2010/main" val="1224049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140">
              <a:defRPr/>
            </a:pPr>
            <a:r>
              <a:rPr lang="en-US" dirty="0" smtClean="0"/>
              <a:t>Presenter speaks</a:t>
            </a:r>
            <a:r>
              <a:rPr lang="en-US" baseline="0" dirty="0" smtClean="0"/>
              <a:t> to the statements on the slide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9BF9333-C24C-470E-A4CB-8A031BB49841}" type="slidenum">
              <a:rPr lang="en-US" smtClean="0"/>
              <a:pPr>
                <a:defRPr/>
              </a:pPr>
              <a:t>17</a:t>
            </a:fld>
            <a:endParaRPr lang="en-US" dirty="0"/>
          </a:p>
        </p:txBody>
      </p:sp>
    </p:spTree>
    <p:extLst>
      <p:ext uri="{BB962C8B-B14F-4D97-AF65-F5344CB8AC3E}">
        <p14:creationId xmlns:p14="http://schemas.microsoft.com/office/powerpoint/2010/main" val="2595453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140">
              <a:defRPr/>
            </a:pPr>
            <a:r>
              <a:rPr lang="en-US" dirty="0" smtClean="0"/>
              <a:t>Presenter speaks</a:t>
            </a:r>
            <a:r>
              <a:rPr lang="en-US" baseline="0" dirty="0" smtClean="0"/>
              <a:t> to the questions on the slide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9BF9333-C24C-470E-A4CB-8A031BB49841}" type="slidenum">
              <a:rPr lang="en-US" smtClean="0"/>
              <a:pPr>
                <a:defRPr/>
              </a:pPr>
              <a:t>18</a:t>
            </a:fld>
            <a:endParaRPr lang="en-US" dirty="0"/>
          </a:p>
        </p:txBody>
      </p:sp>
    </p:spTree>
    <p:extLst>
      <p:ext uri="{BB962C8B-B14F-4D97-AF65-F5344CB8AC3E}">
        <p14:creationId xmlns:p14="http://schemas.microsoft.com/office/powerpoint/2010/main" val="2767089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140">
              <a:defRPr/>
            </a:pPr>
            <a:r>
              <a:rPr lang="en-US" dirty="0" smtClean="0"/>
              <a:t>Presenter speaks</a:t>
            </a:r>
            <a:r>
              <a:rPr lang="en-US" baseline="0" dirty="0" smtClean="0"/>
              <a:t> to the questions on the slide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9BF9333-C24C-470E-A4CB-8A031BB49841}" type="slidenum">
              <a:rPr lang="en-US" smtClean="0"/>
              <a:pPr>
                <a:defRPr/>
              </a:pPr>
              <a:t>19</a:t>
            </a:fld>
            <a:endParaRPr lang="en-US" dirty="0"/>
          </a:p>
        </p:txBody>
      </p:sp>
    </p:spTree>
    <p:extLst>
      <p:ext uri="{BB962C8B-B14F-4D97-AF65-F5344CB8AC3E}">
        <p14:creationId xmlns:p14="http://schemas.microsoft.com/office/powerpoint/2010/main" val="2489167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Speaker</a:t>
            </a:r>
            <a:r>
              <a:rPr lang="en-US" baseline="0" dirty="0" smtClean="0"/>
              <a:t> will reference disclosure information. </a:t>
            </a:r>
            <a:endParaRPr lang="en-US" dirty="0"/>
          </a:p>
        </p:txBody>
      </p:sp>
      <p:sp>
        <p:nvSpPr>
          <p:cNvPr id="4" name="Slide Number Placeholder 3"/>
          <p:cNvSpPr>
            <a:spLocks noGrp="1"/>
          </p:cNvSpPr>
          <p:nvPr>
            <p:ph type="sldNum" sz="quarter" idx="10"/>
          </p:nvPr>
        </p:nvSpPr>
        <p:spPr/>
        <p:txBody>
          <a:bodyPr/>
          <a:lstStyle/>
          <a:p>
            <a:pPr>
              <a:defRPr/>
            </a:pPr>
            <a:fld id="{69BF9333-C24C-470E-A4CB-8A031BB49841}" type="slidenum">
              <a:rPr lang="en-US" smtClean="0"/>
              <a:pPr>
                <a:defRPr/>
              </a:pPr>
              <a:t>2</a:t>
            </a:fld>
            <a:endParaRPr lang="en-US" dirty="0"/>
          </a:p>
        </p:txBody>
      </p:sp>
    </p:spTree>
    <p:extLst>
      <p:ext uri="{BB962C8B-B14F-4D97-AF65-F5344CB8AC3E}">
        <p14:creationId xmlns:p14="http://schemas.microsoft.com/office/powerpoint/2010/main" val="3371932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140">
              <a:defRPr/>
            </a:pPr>
            <a:r>
              <a:rPr lang="en-US" dirty="0" smtClean="0"/>
              <a:t>Presenter speaks</a:t>
            </a:r>
            <a:r>
              <a:rPr lang="en-US" baseline="0" dirty="0" smtClean="0"/>
              <a:t> to the questions on the slide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9BF9333-C24C-470E-A4CB-8A031BB49841}" type="slidenum">
              <a:rPr lang="en-US" smtClean="0"/>
              <a:pPr>
                <a:defRPr/>
              </a:pPr>
              <a:t>20</a:t>
            </a:fld>
            <a:endParaRPr lang="en-US" dirty="0"/>
          </a:p>
        </p:txBody>
      </p:sp>
    </p:spTree>
    <p:extLst>
      <p:ext uri="{BB962C8B-B14F-4D97-AF65-F5344CB8AC3E}">
        <p14:creationId xmlns:p14="http://schemas.microsoft.com/office/powerpoint/2010/main" val="1643303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9BF9333-C24C-470E-A4CB-8A031BB49841}" type="slidenum">
              <a:rPr lang="en-US" smtClean="0"/>
              <a:pPr>
                <a:defRPr/>
              </a:pPr>
              <a:t>21</a:t>
            </a:fld>
            <a:endParaRPr lang="en-US" dirty="0"/>
          </a:p>
        </p:txBody>
      </p:sp>
    </p:spTree>
    <p:extLst>
      <p:ext uri="{BB962C8B-B14F-4D97-AF65-F5344CB8AC3E}">
        <p14:creationId xmlns:p14="http://schemas.microsoft.com/office/powerpoint/2010/main" val="97766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140">
              <a:defRPr/>
            </a:pPr>
            <a:r>
              <a:rPr lang="en-US" sz="1300" dirty="0"/>
              <a:t>Presenter speaks to the statements on the slide </a:t>
            </a:r>
          </a:p>
          <a:p>
            <a:endParaRPr lang="en-US" dirty="0"/>
          </a:p>
        </p:txBody>
      </p:sp>
      <p:sp>
        <p:nvSpPr>
          <p:cNvPr id="4" name="Slide Number Placeholder 3"/>
          <p:cNvSpPr>
            <a:spLocks noGrp="1"/>
          </p:cNvSpPr>
          <p:nvPr>
            <p:ph type="sldNum" sz="quarter" idx="10"/>
          </p:nvPr>
        </p:nvSpPr>
        <p:spPr/>
        <p:txBody>
          <a:bodyPr/>
          <a:lstStyle/>
          <a:p>
            <a:pPr>
              <a:defRPr/>
            </a:pPr>
            <a:fld id="{69BF9333-C24C-470E-A4CB-8A031BB49841}" type="slidenum">
              <a:rPr lang="en-US" smtClean="0"/>
              <a:pPr>
                <a:defRPr/>
              </a:pPr>
              <a:t>22</a:t>
            </a:fld>
            <a:endParaRPr lang="en-US" dirty="0"/>
          </a:p>
        </p:txBody>
      </p:sp>
    </p:spTree>
    <p:extLst>
      <p:ext uri="{BB962C8B-B14F-4D97-AF65-F5344CB8AC3E}">
        <p14:creationId xmlns:p14="http://schemas.microsoft.com/office/powerpoint/2010/main" val="1836815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140">
              <a:defRPr/>
            </a:pPr>
            <a:r>
              <a:rPr lang="en-US" sz="1300" dirty="0"/>
              <a:t>Presenter speaks to the statements on the slide </a:t>
            </a:r>
          </a:p>
          <a:p>
            <a:endParaRPr lang="en-US" dirty="0"/>
          </a:p>
        </p:txBody>
      </p:sp>
      <p:sp>
        <p:nvSpPr>
          <p:cNvPr id="4" name="Slide Number Placeholder 3"/>
          <p:cNvSpPr>
            <a:spLocks noGrp="1"/>
          </p:cNvSpPr>
          <p:nvPr>
            <p:ph type="sldNum" sz="quarter" idx="10"/>
          </p:nvPr>
        </p:nvSpPr>
        <p:spPr/>
        <p:txBody>
          <a:bodyPr/>
          <a:lstStyle/>
          <a:p>
            <a:pPr>
              <a:defRPr/>
            </a:pPr>
            <a:fld id="{69BF9333-C24C-470E-A4CB-8A031BB49841}" type="slidenum">
              <a:rPr lang="en-US" smtClean="0"/>
              <a:pPr>
                <a:defRPr/>
              </a:pPr>
              <a:t>23</a:t>
            </a:fld>
            <a:endParaRPr lang="en-US" dirty="0"/>
          </a:p>
        </p:txBody>
      </p:sp>
    </p:spTree>
    <p:extLst>
      <p:ext uri="{BB962C8B-B14F-4D97-AF65-F5344CB8AC3E}">
        <p14:creationId xmlns:p14="http://schemas.microsoft.com/office/powerpoint/2010/main" val="4245971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Additional Source:  http://www.naic.org/cipr_topics/topic_actuarial_guideline_xxxviii_ag_38.htm </a:t>
            </a:r>
          </a:p>
          <a:p>
            <a:r>
              <a:rPr lang="en-US" smtClean="0"/>
              <a:t>http://www.naic.takes_action_on_insurance_priorites.htm</a:t>
            </a:r>
            <a:endParaRPr lang="en-US" dirty="0"/>
          </a:p>
        </p:txBody>
      </p:sp>
      <p:sp>
        <p:nvSpPr>
          <p:cNvPr id="4" name="Slide Number Placeholder 3"/>
          <p:cNvSpPr>
            <a:spLocks noGrp="1"/>
          </p:cNvSpPr>
          <p:nvPr>
            <p:ph type="sldNum" sz="quarter" idx="10"/>
          </p:nvPr>
        </p:nvSpPr>
        <p:spPr/>
        <p:txBody>
          <a:bodyPr/>
          <a:lstStyle/>
          <a:p>
            <a:pPr>
              <a:defRPr/>
            </a:pPr>
            <a:fld id="{69BF9333-C24C-470E-A4CB-8A031BB49841}" type="slidenum">
              <a:rPr lang="en-US" smtClean="0"/>
              <a:pPr>
                <a:defRPr/>
              </a:pPr>
              <a:t>24</a:t>
            </a:fld>
            <a:endParaRPr lang="en-US" dirty="0"/>
          </a:p>
        </p:txBody>
      </p:sp>
    </p:spTree>
    <p:extLst>
      <p:ext uri="{BB962C8B-B14F-4D97-AF65-F5344CB8AC3E}">
        <p14:creationId xmlns:p14="http://schemas.microsoft.com/office/powerpoint/2010/main" val="2593205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140">
              <a:defRPr/>
            </a:pPr>
            <a:r>
              <a:rPr lang="en-US" sz="1300" dirty="0"/>
              <a:t>Presenter speaks to the statements on the slide </a:t>
            </a:r>
          </a:p>
          <a:p>
            <a:pPr defTabSz="921140">
              <a:defRPr/>
            </a:pPr>
            <a:endParaRPr lang="en-US" sz="1300" dirty="0"/>
          </a:p>
          <a:p>
            <a:pPr defTabSz="921140">
              <a:defRPr/>
            </a:pPr>
            <a:r>
              <a:rPr lang="en-US" sz="1300" dirty="0"/>
              <a:t>Source of generalized information in bullet points above(for internal reference only):  compilations of research data provided by New York Life’s Competition Unit</a:t>
            </a:r>
          </a:p>
          <a:p>
            <a:endParaRPr lang="en-US" dirty="0"/>
          </a:p>
        </p:txBody>
      </p:sp>
      <p:sp>
        <p:nvSpPr>
          <p:cNvPr id="4" name="Slide Number Placeholder 3"/>
          <p:cNvSpPr>
            <a:spLocks noGrp="1"/>
          </p:cNvSpPr>
          <p:nvPr>
            <p:ph type="sldNum" sz="quarter" idx="10"/>
          </p:nvPr>
        </p:nvSpPr>
        <p:spPr/>
        <p:txBody>
          <a:bodyPr/>
          <a:lstStyle/>
          <a:p>
            <a:pPr>
              <a:defRPr/>
            </a:pPr>
            <a:fld id="{69BF9333-C24C-470E-A4CB-8A031BB49841}" type="slidenum">
              <a:rPr lang="en-US" smtClean="0"/>
              <a:pPr>
                <a:defRPr/>
              </a:pPr>
              <a:t>25</a:t>
            </a:fld>
            <a:endParaRPr lang="en-US" dirty="0"/>
          </a:p>
        </p:txBody>
      </p:sp>
    </p:spTree>
    <p:extLst>
      <p:ext uri="{BB962C8B-B14F-4D97-AF65-F5344CB8AC3E}">
        <p14:creationId xmlns:p14="http://schemas.microsoft.com/office/powerpoint/2010/main" val="743679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140">
              <a:defRPr/>
            </a:pPr>
            <a:r>
              <a:rPr lang="en-US" sz="1300" dirty="0"/>
              <a:t>Presenter speaks to the statements on the slide </a:t>
            </a:r>
          </a:p>
          <a:p>
            <a:pPr defTabSz="921140">
              <a:defRPr/>
            </a:pPr>
            <a:endParaRPr lang="en-US" baseline="0" dirty="0" smtClean="0"/>
          </a:p>
          <a:p>
            <a:pPr defTabSz="921140">
              <a:defRPr/>
            </a:pPr>
            <a:r>
              <a:rPr lang="en-US" baseline="0" dirty="0" smtClean="0"/>
              <a:t>Source of generalized carrier info (for internal reference only):  Summary observations based on market research information provided by New York Life’s Competition Unit.</a:t>
            </a:r>
            <a:endParaRPr lang="en-US" dirty="0" smtClean="0"/>
          </a:p>
        </p:txBody>
      </p:sp>
      <p:sp>
        <p:nvSpPr>
          <p:cNvPr id="4" name="Slide Number Placeholder 3"/>
          <p:cNvSpPr>
            <a:spLocks noGrp="1"/>
          </p:cNvSpPr>
          <p:nvPr>
            <p:ph type="sldNum" sz="quarter" idx="10"/>
          </p:nvPr>
        </p:nvSpPr>
        <p:spPr/>
        <p:txBody>
          <a:bodyPr/>
          <a:lstStyle/>
          <a:p>
            <a:pPr>
              <a:defRPr/>
            </a:pPr>
            <a:fld id="{69BF9333-C24C-470E-A4CB-8A031BB49841}" type="slidenum">
              <a:rPr lang="en-US" smtClean="0"/>
              <a:pPr>
                <a:defRPr/>
              </a:pPr>
              <a:t>26</a:t>
            </a:fld>
            <a:endParaRPr lang="en-US" dirty="0"/>
          </a:p>
        </p:txBody>
      </p:sp>
    </p:spTree>
    <p:extLst>
      <p:ext uri="{BB962C8B-B14F-4D97-AF65-F5344CB8AC3E}">
        <p14:creationId xmlns:p14="http://schemas.microsoft.com/office/powerpoint/2010/main" val="678786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http://insurancenewsnet.com/oarticle/2013/07/17/allstate-announces-the-sale-of-lincoln-benefit-life-a-387535.html?topnews</a:t>
            </a:r>
          </a:p>
          <a:p>
            <a:endParaRPr lang="en-US" dirty="0" smtClean="0"/>
          </a:p>
          <a:p>
            <a:r>
              <a:rPr lang="en-US" dirty="0" smtClean="0"/>
              <a:t>NOTE:  Source info provided for </a:t>
            </a:r>
            <a:r>
              <a:rPr lang="en-US" baseline="0" dirty="0" smtClean="0"/>
              <a:t>reference only.  Agents may not share the source document itself with advisors or the general public.  </a:t>
            </a:r>
            <a:endParaRPr lang="en-US" dirty="0"/>
          </a:p>
        </p:txBody>
      </p:sp>
      <p:sp>
        <p:nvSpPr>
          <p:cNvPr id="4" name="Slide Number Placeholder 3"/>
          <p:cNvSpPr>
            <a:spLocks noGrp="1"/>
          </p:cNvSpPr>
          <p:nvPr>
            <p:ph type="sldNum" sz="quarter" idx="10"/>
          </p:nvPr>
        </p:nvSpPr>
        <p:spPr/>
        <p:txBody>
          <a:bodyPr/>
          <a:lstStyle/>
          <a:p>
            <a:pPr>
              <a:defRPr/>
            </a:pPr>
            <a:fld id="{69BF9333-C24C-470E-A4CB-8A031BB49841}" type="slidenum">
              <a:rPr lang="en-US" smtClean="0"/>
              <a:pPr>
                <a:defRPr/>
              </a:pPr>
              <a:t>27</a:t>
            </a:fld>
            <a:endParaRPr lang="en-US" dirty="0"/>
          </a:p>
        </p:txBody>
      </p:sp>
    </p:spTree>
    <p:extLst>
      <p:ext uri="{BB962C8B-B14F-4D97-AF65-F5344CB8AC3E}">
        <p14:creationId xmlns:p14="http://schemas.microsoft.com/office/powerpoint/2010/main" val="29498294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140">
              <a:defRPr/>
            </a:pPr>
            <a:r>
              <a:rPr lang="en-US" sz="1300" dirty="0"/>
              <a:t>Presenter speaks to the statements on the slide </a:t>
            </a:r>
          </a:p>
          <a:p>
            <a:endParaRPr lang="en-US" dirty="0"/>
          </a:p>
        </p:txBody>
      </p:sp>
      <p:sp>
        <p:nvSpPr>
          <p:cNvPr id="4" name="Slide Number Placeholder 3"/>
          <p:cNvSpPr>
            <a:spLocks noGrp="1"/>
          </p:cNvSpPr>
          <p:nvPr>
            <p:ph type="sldNum" sz="quarter" idx="10"/>
          </p:nvPr>
        </p:nvSpPr>
        <p:spPr/>
        <p:txBody>
          <a:bodyPr/>
          <a:lstStyle/>
          <a:p>
            <a:pPr>
              <a:defRPr/>
            </a:pPr>
            <a:fld id="{69BF9333-C24C-470E-A4CB-8A031BB49841}" type="slidenum">
              <a:rPr lang="en-US" smtClean="0"/>
              <a:pPr>
                <a:defRPr/>
              </a:pPr>
              <a:t>28</a:t>
            </a:fld>
            <a:endParaRPr lang="en-US" dirty="0"/>
          </a:p>
        </p:txBody>
      </p:sp>
    </p:spTree>
    <p:extLst>
      <p:ext uri="{BB962C8B-B14F-4D97-AF65-F5344CB8AC3E}">
        <p14:creationId xmlns:p14="http://schemas.microsoft.com/office/powerpoint/2010/main" val="26015343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140">
              <a:defRPr/>
            </a:pPr>
            <a:r>
              <a:rPr lang="en-US" sz="1300" dirty="0"/>
              <a:t>Presenter speaks to the questions on the slide </a:t>
            </a:r>
          </a:p>
          <a:p>
            <a:endParaRPr lang="en-US" dirty="0"/>
          </a:p>
        </p:txBody>
      </p:sp>
      <p:sp>
        <p:nvSpPr>
          <p:cNvPr id="4" name="Slide Number Placeholder 3"/>
          <p:cNvSpPr>
            <a:spLocks noGrp="1"/>
          </p:cNvSpPr>
          <p:nvPr>
            <p:ph type="sldNum" sz="quarter" idx="10"/>
          </p:nvPr>
        </p:nvSpPr>
        <p:spPr/>
        <p:txBody>
          <a:bodyPr/>
          <a:lstStyle/>
          <a:p>
            <a:pPr>
              <a:defRPr/>
            </a:pPr>
            <a:fld id="{69BF9333-C24C-470E-A4CB-8A031BB49841}" type="slidenum">
              <a:rPr lang="en-US" smtClean="0"/>
              <a:pPr>
                <a:defRPr/>
              </a:pPr>
              <a:t>29</a:t>
            </a:fld>
            <a:endParaRPr lang="en-US" dirty="0"/>
          </a:p>
        </p:txBody>
      </p:sp>
    </p:spTree>
    <p:extLst>
      <p:ext uri="{BB962C8B-B14F-4D97-AF65-F5344CB8AC3E}">
        <p14:creationId xmlns:p14="http://schemas.microsoft.com/office/powerpoint/2010/main" val="830972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9BF9333-C24C-470E-A4CB-8A031BB49841}" type="slidenum">
              <a:rPr lang="en-US" smtClean="0"/>
              <a:pPr>
                <a:defRPr/>
              </a:pPr>
              <a:t>3</a:t>
            </a:fld>
            <a:endParaRPr lang="en-US" dirty="0"/>
          </a:p>
        </p:txBody>
      </p:sp>
    </p:spTree>
    <p:extLst>
      <p:ext uri="{BB962C8B-B14F-4D97-AF65-F5344CB8AC3E}">
        <p14:creationId xmlns:p14="http://schemas.microsoft.com/office/powerpoint/2010/main" val="34798702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140">
              <a:defRPr/>
            </a:pPr>
            <a:r>
              <a:rPr lang="en-US" sz="1300" dirty="0"/>
              <a:t>Presenter speaks to the statements on the slide </a:t>
            </a:r>
          </a:p>
          <a:p>
            <a:endParaRPr lang="en-US" dirty="0"/>
          </a:p>
        </p:txBody>
      </p:sp>
      <p:sp>
        <p:nvSpPr>
          <p:cNvPr id="4" name="Slide Number Placeholder 3"/>
          <p:cNvSpPr>
            <a:spLocks noGrp="1"/>
          </p:cNvSpPr>
          <p:nvPr>
            <p:ph type="sldNum" sz="quarter" idx="10"/>
          </p:nvPr>
        </p:nvSpPr>
        <p:spPr/>
        <p:txBody>
          <a:bodyPr/>
          <a:lstStyle/>
          <a:p>
            <a:pPr>
              <a:defRPr/>
            </a:pPr>
            <a:fld id="{69BF9333-C24C-470E-A4CB-8A031BB49841}" type="slidenum">
              <a:rPr lang="en-US" smtClean="0"/>
              <a:pPr>
                <a:defRPr/>
              </a:pPr>
              <a:t>30</a:t>
            </a:fld>
            <a:endParaRPr lang="en-US" dirty="0"/>
          </a:p>
        </p:txBody>
      </p:sp>
    </p:spTree>
    <p:extLst>
      <p:ext uri="{BB962C8B-B14F-4D97-AF65-F5344CB8AC3E}">
        <p14:creationId xmlns:p14="http://schemas.microsoft.com/office/powerpoint/2010/main" val="4205537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140">
              <a:defRPr/>
            </a:pPr>
            <a:r>
              <a:rPr lang="en-US" sz="1300" dirty="0"/>
              <a:t>Presenter speaks to the statements on the slide </a:t>
            </a:r>
          </a:p>
          <a:p>
            <a:endParaRPr lang="en-US" dirty="0"/>
          </a:p>
        </p:txBody>
      </p:sp>
      <p:sp>
        <p:nvSpPr>
          <p:cNvPr id="4" name="Slide Number Placeholder 3"/>
          <p:cNvSpPr>
            <a:spLocks noGrp="1"/>
          </p:cNvSpPr>
          <p:nvPr>
            <p:ph type="sldNum" sz="quarter" idx="10"/>
          </p:nvPr>
        </p:nvSpPr>
        <p:spPr/>
        <p:txBody>
          <a:bodyPr/>
          <a:lstStyle/>
          <a:p>
            <a:pPr>
              <a:defRPr/>
            </a:pPr>
            <a:fld id="{69BF9333-C24C-470E-A4CB-8A031BB49841}" type="slidenum">
              <a:rPr lang="en-US" smtClean="0"/>
              <a:pPr>
                <a:defRPr/>
              </a:pPr>
              <a:t>31</a:t>
            </a:fld>
            <a:endParaRPr lang="en-US" dirty="0"/>
          </a:p>
        </p:txBody>
      </p:sp>
    </p:spTree>
    <p:extLst>
      <p:ext uri="{BB962C8B-B14F-4D97-AF65-F5344CB8AC3E}">
        <p14:creationId xmlns:p14="http://schemas.microsoft.com/office/powerpoint/2010/main" val="20828760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140">
              <a:defRPr/>
            </a:pPr>
            <a:r>
              <a:rPr lang="en-US" sz="1300" dirty="0"/>
              <a:t>Presenter speaks to the statements on the slide </a:t>
            </a:r>
          </a:p>
          <a:p>
            <a:endParaRPr lang="en-US" dirty="0"/>
          </a:p>
        </p:txBody>
      </p:sp>
      <p:sp>
        <p:nvSpPr>
          <p:cNvPr id="4" name="Slide Number Placeholder 3"/>
          <p:cNvSpPr>
            <a:spLocks noGrp="1"/>
          </p:cNvSpPr>
          <p:nvPr>
            <p:ph type="sldNum" sz="quarter" idx="10"/>
          </p:nvPr>
        </p:nvSpPr>
        <p:spPr/>
        <p:txBody>
          <a:bodyPr/>
          <a:lstStyle/>
          <a:p>
            <a:pPr>
              <a:defRPr/>
            </a:pPr>
            <a:fld id="{69BF9333-C24C-470E-A4CB-8A031BB49841}" type="slidenum">
              <a:rPr lang="en-US" smtClean="0"/>
              <a:pPr>
                <a:defRPr/>
              </a:pPr>
              <a:t>32</a:t>
            </a:fld>
            <a:endParaRPr lang="en-US" dirty="0"/>
          </a:p>
        </p:txBody>
      </p:sp>
    </p:spTree>
    <p:extLst>
      <p:ext uri="{BB962C8B-B14F-4D97-AF65-F5344CB8AC3E}">
        <p14:creationId xmlns:p14="http://schemas.microsoft.com/office/powerpoint/2010/main" val="4278790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800" dirty="0"/>
              <a:t>Rating agencies include  AM Best, Fitch Ratings, Moody’s Investors Service and Standard &amp; Poor’s.</a:t>
            </a:r>
          </a:p>
          <a:p>
            <a:endParaRPr lang="en-US" sz="800" dirty="0"/>
          </a:p>
          <a:p>
            <a:pPr rtl="0"/>
            <a:r>
              <a:rPr lang="en-US" sz="800" dirty="0"/>
              <a:t>The Comdex is not a rating itself, but a composite of all the ratings that a company has received. The Comdex ranks the companies, on a scale of 1 to 100, in relation to other companies that have been rated by the services. The Comdex is an effort to reduce the </a:t>
            </a:r>
            <a:r>
              <a:rPr lang="en-US" sz="800" u="sng" dirty="0">
                <a:hlinkClick r:id="rId3"/>
              </a:rPr>
              <a:t>confusion over ratings, which is caused by each ratings service using a </a:t>
            </a:r>
            <a:r>
              <a:rPr lang="en-US" sz="800" u="sng" dirty="0">
                <a:hlinkClick r:id="rId4"/>
              </a:rPr>
              <a:t>different scale.</a:t>
            </a:r>
          </a:p>
          <a:p>
            <a:pPr rtl="0"/>
            <a:endParaRPr lang="en-US" sz="800" dirty="0"/>
          </a:p>
          <a:p>
            <a:pPr rtl="0"/>
            <a:r>
              <a:rPr lang="en-US" sz="800" dirty="0"/>
              <a:t> How is the Comdex Calculated?	</a:t>
            </a:r>
          </a:p>
          <a:p>
            <a:pPr rtl="0"/>
            <a:endParaRPr lang="en-US" sz="800" dirty="0"/>
          </a:p>
          <a:p>
            <a:pPr rtl="0"/>
            <a:r>
              <a:rPr lang="en-US" sz="800" dirty="0"/>
              <a:t>To calculate the Comdex, we first determine the percentiles for each rating service. We start by counting the total number of companies rated by the service. Next we count the number of companies in each rating category. From that data, we calculate the percentile for each rating category. For Example, let us take a sample rating service and calculate the percentiles. The Super Rating Service assigns ratings in five categories, A, B, C, D and E. It has rated a total of 50 companies as shown below. The percentiles would be calculated as follows: </a:t>
            </a:r>
          </a:p>
          <a:p>
            <a:pPr rtl="0"/>
            <a:endParaRPr lang="en-US" sz="800" dirty="0"/>
          </a:p>
          <a:p>
            <a:pPr rtl="0"/>
            <a:r>
              <a:rPr lang="en-US" sz="800" b="1" dirty="0"/>
              <a:t>Ratings	Companies	Percentile	</a:t>
            </a:r>
          </a:p>
          <a:p>
            <a:pPr rtl="0"/>
            <a:r>
              <a:rPr lang="en-US" sz="800" dirty="0"/>
              <a:t>A	5	100	</a:t>
            </a:r>
          </a:p>
          <a:p>
            <a:pPr rtl="0"/>
            <a:r>
              <a:rPr lang="en-US" sz="800" dirty="0"/>
              <a:t>B	10	90	</a:t>
            </a:r>
          </a:p>
          <a:p>
            <a:pPr rtl="0"/>
            <a:r>
              <a:rPr lang="en-US" sz="800" dirty="0"/>
              <a:t>C	15	70	</a:t>
            </a:r>
          </a:p>
          <a:p>
            <a:pPr rtl="0"/>
            <a:r>
              <a:rPr lang="en-US" sz="800" dirty="0"/>
              <a:t>D	10	40	</a:t>
            </a:r>
          </a:p>
          <a:p>
            <a:pPr rtl="0"/>
            <a:r>
              <a:rPr lang="en-US" sz="800" dirty="0"/>
              <a:t>E	10	20	</a:t>
            </a:r>
          </a:p>
          <a:p>
            <a:pPr rtl="0"/>
            <a:r>
              <a:rPr lang="en-US" sz="800" dirty="0"/>
              <a:t> 	50	 	</a:t>
            </a:r>
          </a:p>
          <a:p>
            <a:pPr rtl="0"/>
            <a:endParaRPr lang="en-US" sz="800" dirty="0"/>
          </a:p>
          <a:p>
            <a:pPr rtl="0"/>
            <a:r>
              <a:rPr lang="en-US" sz="800" dirty="0"/>
              <a:t>We repeat this process and construct a table of percentiles for each of the rating services. Using these tables, we can now calculate the Comdex for a given company. We take each rating that the company has received, and look up the percentile in the table for that rating service. Then we average the percentiles and factor in the number of ratings received to give the Comdex. </a:t>
            </a:r>
          </a:p>
          <a:p>
            <a:pPr rtl="0"/>
            <a:r>
              <a:rPr lang="en-US" sz="800" dirty="0"/>
              <a:t>NOTE: A company needs to be rated by at least two rating services to receive a Comdex. The Comdex is based on the ratings issued by the following rating services: A.M. Best, Standard &amp; Poor's, Moody's Investors Service and Fitch.</a:t>
            </a:r>
          </a:p>
          <a:p>
            <a:pPr rtl="0"/>
            <a:endParaRPr lang="en-US" sz="800" dirty="0"/>
          </a:p>
          <a:p>
            <a:r>
              <a:rPr lang="en-US" sz="800" dirty="0"/>
              <a:t>Source:  https://www.vitalsalessuite.com/VitalSigns/help/dataandrating/comdex.aspx</a:t>
            </a:r>
          </a:p>
        </p:txBody>
      </p:sp>
      <p:sp>
        <p:nvSpPr>
          <p:cNvPr id="4" name="Slide Number Placeholder 3"/>
          <p:cNvSpPr>
            <a:spLocks noGrp="1"/>
          </p:cNvSpPr>
          <p:nvPr>
            <p:ph type="sldNum" sz="quarter" idx="10"/>
          </p:nvPr>
        </p:nvSpPr>
        <p:spPr/>
        <p:txBody>
          <a:bodyPr/>
          <a:lstStyle/>
          <a:p>
            <a:pPr>
              <a:defRPr/>
            </a:pPr>
            <a:fld id="{69BF9333-C24C-470E-A4CB-8A031BB49841}" type="slidenum">
              <a:rPr lang="en-US" smtClean="0"/>
              <a:pPr>
                <a:defRPr/>
              </a:pPr>
              <a:t>4</a:t>
            </a:fld>
            <a:endParaRPr lang="en-US" dirty="0"/>
          </a:p>
        </p:txBody>
      </p:sp>
    </p:spTree>
    <p:extLst>
      <p:ext uri="{BB962C8B-B14F-4D97-AF65-F5344CB8AC3E}">
        <p14:creationId xmlns:p14="http://schemas.microsoft.com/office/powerpoint/2010/main" val="813662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The</a:t>
            </a:r>
            <a:r>
              <a:rPr lang="en-US" baseline="0" dirty="0" smtClean="0"/>
              <a:t> significance of the conversion of a mutual insurance company to a stock company is discussed where relevant in later parts of the presentation, but in summary of primary significance to the subject matter of this presentation is that stock companies are owned by stockholders/investors, whereas mutual companies are owned by their policyholders.   For stock companies, business decisions of management as a function of their business model are influenced by striving to meet the needs and interests of both its stockholders and its policyholders, which may not always be aligned.  For mutual companies, this potential conflict does not present itself.  </a:t>
            </a:r>
          </a:p>
          <a:p>
            <a:endParaRPr lang="en-US" baseline="0" dirty="0" smtClean="0"/>
          </a:p>
          <a:p>
            <a:r>
              <a:rPr lang="en-US" dirty="0" smtClean="0"/>
              <a:t>National Organization</a:t>
            </a:r>
            <a:r>
              <a:rPr lang="en-US" baseline="0" dirty="0" smtClean="0"/>
              <a:t> of Life &amp; Health Insurance Guaranty Associations’ website touts that since 1983, they have provided  protection to more than 2.5 million policyholders in more than 100 multi-state insolvencies, guaranteeing more than $22 billion in coverage benefits, which averages to about $8,800 of protection per policyholder.    </a:t>
            </a:r>
          </a:p>
          <a:p>
            <a:endParaRPr lang="en-US" baseline="0" dirty="0" smtClean="0"/>
          </a:p>
          <a:p>
            <a:pPr defTabSz="921140">
              <a:defRPr/>
            </a:pPr>
            <a:r>
              <a:rPr lang="en-US" baseline="0" dirty="0" smtClean="0"/>
              <a:t>Source as of December 14, 2015:  http://www.nolhga.com/aboutnolhga/main.cfm/location/whatisnolhga</a:t>
            </a:r>
            <a:endParaRPr lang="en-US" dirty="0" smtClean="0"/>
          </a:p>
          <a:p>
            <a:endParaRPr lang="en-US" baseline="0" dirty="0" smtClean="0"/>
          </a:p>
          <a:p>
            <a:r>
              <a:rPr lang="en-US" baseline="0" dirty="0" smtClean="0"/>
              <a:t>Under the Life and Health Insurance Guaranty Association Model Act, states generally offer protection from carrier default of up to $300,000 in life insurance death benefits and $100,000 in net cash surrender values, with some states offering as high as $500K.  </a:t>
            </a:r>
          </a:p>
          <a:p>
            <a:endParaRPr lang="en-US" baseline="0" dirty="0" smtClean="0"/>
          </a:p>
          <a:p>
            <a:r>
              <a:rPr lang="en-US" baseline="0" dirty="0" smtClean="0"/>
              <a:t>Source:  http://www.nolhga.com/</a:t>
            </a:r>
            <a:r>
              <a:rPr lang="en-US" dirty="0"/>
              <a:t>resource/file/NOLHGAandFinancialCrisis.pdf</a:t>
            </a:r>
            <a:endParaRPr lang="en-US" baseline="0" dirty="0" smtClean="0"/>
          </a:p>
          <a:p>
            <a:r>
              <a:rPr lang="en-US" sz="1200" kern="1200" dirty="0" smtClean="0">
                <a:solidFill>
                  <a:schemeClr val="tx1"/>
                </a:solidFill>
                <a:latin typeface="+mn-lt"/>
                <a:ea typeface="Tahoma" pitchFamily="34" charset="0"/>
                <a:cs typeface="Tahoma" pitchFamily="34" charset="0"/>
              </a:rPr>
              <a:t>Source: The Life &amp; Health Guaranty Association System, "The Nation's Safety Net", 2014 Edition</a:t>
            </a: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9BF9333-C24C-470E-A4CB-8A031BB49841}" type="slidenum">
              <a:rPr lang="en-US" smtClean="0"/>
              <a:pPr>
                <a:defRPr/>
              </a:pPr>
              <a:t>5</a:t>
            </a:fld>
            <a:endParaRPr lang="en-US" dirty="0"/>
          </a:p>
        </p:txBody>
      </p:sp>
    </p:spTree>
    <p:extLst>
      <p:ext uri="{BB962C8B-B14F-4D97-AF65-F5344CB8AC3E}">
        <p14:creationId xmlns:p14="http://schemas.microsoft.com/office/powerpoint/2010/main" val="411449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9BF9333-C24C-470E-A4CB-8A031BB49841}" type="slidenum">
              <a:rPr lang="en-US" smtClean="0"/>
              <a:pPr>
                <a:defRPr/>
              </a:pPr>
              <a:t>6</a:t>
            </a:fld>
            <a:endParaRPr lang="en-US" dirty="0"/>
          </a:p>
        </p:txBody>
      </p:sp>
    </p:spTree>
    <p:extLst>
      <p:ext uri="{BB962C8B-B14F-4D97-AF65-F5344CB8AC3E}">
        <p14:creationId xmlns:p14="http://schemas.microsoft.com/office/powerpoint/2010/main" val="3100476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speaks</a:t>
            </a:r>
            <a:r>
              <a:rPr lang="en-US" baseline="0" dirty="0" smtClean="0"/>
              <a:t> to the statements on the slide</a:t>
            </a:r>
            <a:endParaRPr lang="en-US" dirty="0"/>
          </a:p>
        </p:txBody>
      </p:sp>
      <p:sp>
        <p:nvSpPr>
          <p:cNvPr id="4" name="Slide Number Placeholder 3"/>
          <p:cNvSpPr>
            <a:spLocks noGrp="1"/>
          </p:cNvSpPr>
          <p:nvPr>
            <p:ph type="sldNum" sz="quarter" idx="10"/>
          </p:nvPr>
        </p:nvSpPr>
        <p:spPr/>
        <p:txBody>
          <a:bodyPr/>
          <a:lstStyle/>
          <a:p>
            <a:pPr>
              <a:defRPr/>
            </a:pPr>
            <a:fld id="{69BF9333-C24C-470E-A4CB-8A031BB49841}" type="slidenum">
              <a:rPr lang="en-US" smtClean="0"/>
              <a:pPr>
                <a:defRPr/>
              </a:pPr>
              <a:t>7</a:t>
            </a:fld>
            <a:endParaRPr lang="en-US" dirty="0"/>
          </a:p>
        </p:txBody>
      </p:sp>
    </p:spTree>
    <p:extLst>
      <p:ext uri="{BB962C8B-B14F-4D97-AF65-F5344CB8AC3E}">
        <p14:creationId xmlns:p14="http://schemas.microsoft.com/office/powerpoint/2010/main" val="1693844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greater the ratio of</a:t>
            </a:r>
            <a:r>
              <a:rPr lang="en-US" baseline="0" dirty="0" smtClean="0"/>
              <a:t> a carrier’s total surplus to its liabilities, the greater is the share of a carrier’s assets that would be available to meet its policyholders’ claims.</a:t>
            </a:r>
          </a:p>
          <a:p>
            <a:endParaRPr lang="en-US" baseline="0" dirty="0" smtClean="0"/>
          </a:p>
          <a:p>
            <a:r>
              <a:rPr lang="en-US" baseline="0" dirty="0" smtClean="0"/>
              <a:t>More detailed questions concerning a carrier’s investment history and philosophy and how it could potentially affect policyholders is provided further into the presentation.</a:t>
            </a:r>
          </a:p>
          <a:p>
            <a:endParaRPr lang="en-US" baseline="0" dirty="0" smtClean="0"/>
          </a:p>
          <a:p>
            <a:r>
              <a:rPr lang="en-US" baseline="0" dirty="0" smtClean="0"/>
              <a:t>Preparedness in the way of “stress testing” is discussed more fully further into the presentation.</a:t>
            </a:r>
          </a:p>
        </p:txBody>
      </p:sp>
      <p:sp>
        <p:nvSpPr>
          <p:cNvPr id="4" name="Slide Number Placeholder 3"/>
          <p:cNvSpPr>
            <a:spLocks noGrp="1"/>
          </p:cNvSpPr>
          <p:nvPr>
            <p:ph type="sldNum" sz="quarter" idx="10"/>
          </p:nvPr>
        </p:nvSpPr>
        <p:spPr/>
        <p:txBody>
          <a:bodyPr/>
          <a:lstStyle/>
          <a:p>
            <a:pPr>
              <a:defRPr/>
            </a:pPr>
            <a:fld id="{69BF9333-C24C-470E-A4CB-8A031BB49841}" type="slidenum">
              <a:rPr lang="en-US" smtClean="0"/>
              <a:pPr>
                <a:defRPr/>
              </a:pPr>
              <a:t>8</a:t>
            </a:fld>
            <a:endParaRPr lang="en-US" dirty="0"/>
          </a:p>
        </p:txBody>
      </p:sp>
    </p:spTree>
    <p:extLst>
      <p:ext uri="{BB962C8B-B14F-4D97-AF65-F5344CB8AC3E}">
        <p14:creationId xmlns:p14="http://schemas.microsoft.com/office/powerpoint/2010/main" val="1269106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carrier’s business model refers to whether the carrier is a stock company or a mutual company, as previously mentioned in the presentation.    </a:t>
            </a:r>
          </a:p>
          <a:p>
            <a:endParaRPr lang="en-US" baseline="0" dirty="0" smtClean="0"/>
          </a:p>
          <a:p>
            <a:r>
              <a:rPr lang="en-US" baseline="0" dirty="0" smtClean="0"/>
              <a:t>When it comes to management style, advisors should inquire about decisions management has taken historically about product diversification, its investment strategy (reviewing the carrier’s general portfolio investment strategy and diversification) and the degree and frequency of changes in the products the carrier offers through a variety of historical economic cycles. </a:t>
            </a:r>
            <a:endParaRPr lang="en-US" dirty="0"/>
          </a:p>
        </p:txBody>
      </p:sp>
      <p:sp>
        <p:nvSpPr>
          <p:cNvPr id="4" name="Slide Number Placeholder 3"/>
          <p:cNvSpPr>
            <a:spLocks noGrp="1"/>
          </p:cNvSpPr>
          <p:nvPr>
            <p:ph type="sldNum" sz="quarter" idx="10"/>
          </p:nvPr>
        </p:nvSpPr>
        <p:spPr/>
        <p:txBody>
          <a:bodyPr/>
          <a:lstStyle/>
          <a:p>
            <a:pPr>
              <a:defRPr/>
            </a:pPr>
            <a:fld id="{69BF9333-C24C-470E-A4CB-8A031BB49841}" type="slidenum">
              <a:rPr lang="en-US" smtClean="0"/>
              <a:pPr>
                <a:defRPr/>
              </a:pPr>
              <a:t>9</a:t>
            </a:fld>
            <a:endParaRPr lang="en-US" dirty="0"/>
          </a:p>
        </p:txBody>
      </p:sp>
    </p:spTree>
    <p:extLst>
      <p:ext uri="{BB962C8B-B14F-4D97-AF65-F5344CB8AC3E}">
        <p14:creationId xmlns:p14="http://schemas.microsoft.com/office/powerpoint/2010/main" val="2290327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olid Steel Slide">
    <p:spTree>
      <p:nvGrpSpPr>
        <p:cNvPr id="1" name=""/>
        <p:cNvGrpSpPr/>
        <p:nvPr/>
      </p:nvGrpSpPr>
      <p:grpSpPr>
        <a:xfrm>
          <a:off x="0" y="0"/>
          <a:ext cx="0" cy="0"/>
          <a:chOff x="0" y="0"/>
          <a:chExt cx="0" cy="0"/>
        </a:xfrm>
      </p:grpSpPr>
      <p:sp>
        <p:nvSpPr>
          <p:cNvPr id="4" name="Rectangle 3"/>
          <p:cNvSpPr/>
          <p:nvPr userDrawn="1"/>
        </p:nvSpPr>
        <p:spPr>
          <a:xfrm>
            <a:off x="0" y="0"/>
            <a:ext cx="9144000" cy="5949950"/>
          </a:xfrm>
          <a:prstGeom prst="rect">
            <a:avLst/>
          </a:prstGeom>
          <a:solidFill>
            <a:srgbClr val="CCD3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0" y="0"/>
            <a:ext cx="7315200" cy="4846638"/>
          </a:xfrm>
          <a:prstGeom prst="rect">
            <a:avLst/>
          </a:prstGeom>
          <a:solidFill>
            <a:srgbClr val="E6E9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bwMode="white">
          <a:xfrm>
            <a:off x="0" y="5951538"/>
            <a:ext cx="9144000" cy="906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5" descr="Picture 50.png"/>
          <p:cNvPicPr>
            <a:picLocks noChangeAspect="1"/>
          </p:cNvPicPr>
          <p:nvPr userDrawn="1"/>
        </p:nvPicPr>
        <p:blipFill>
          <a:blip r:embed="rId2" cstate="print"/>
          <a:srcRect/>
          <a:stretch>
            <a:fillRect/>
          </a:stretch>
        </p:blipFill>
        <p:spPr bwMode="auto">
          <a:xfrm>
            <a:off x="417513" y="6143625"/>
            <a:ext cx="552450" cy="520700"/>
          </a:xfrm>
          <a:prstGeom prst="rect">
            <a:avLst/>
          </a:prstGeom>
          <a:noFill/>
          <a:ln w="9525">
            <a:noFill/>
            <a:miter lim="800000"/>
            <a:headEnd/>
            <a:tailEnd/>
          </a:ln>
        </p:spPr>
      </p:pic>
      <p:sp>
        <p:nvSpPr>
          <p:cNvPr id="2" name="Title 1"/>
          <p:cNvSpPr>
            <a:spLocks noGrp="1"/>
          </p:cNvSpPr>
          <p:nvPr>
            <p:ph type="ctrTitle"/>
          </p:nvPr>
        </p:nvSpPr>
        <p:spPr>
          <a:xfrm>
            <a:off x="438379" y="495271"/>
            <a:ext cx="6736971" cy="664797"/>
          </a:xfrm>
        </p:spPr>
        <p:txBody>
          <a:bodyPr/>
          <a:lstStyle>
            <a:lvl1pPr>
              <a:lnSpc>
                <a:spcPct val="80000"/>
              </a:lnSpc>
              <a:defRPr sz="5400" b="0">
                <a:solidFill>
                  <a:schemeClr val="accent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63551" y="3483864"/>
            <a:ext cx="6400800" cy="307777"/>
          </a:xfrm>
        </p:spPr>
        <p:txBody>
          <a:bodyPr/>
          <a:lstStyle>
            <a:lvl1pPr marL="0" indent="0" algn="l">
              <a:spcBef>
                <a:spcPts val="0"/>
              </a:spcBef>
              <a:buNone/>
              <a:defRPr sz="2000" b="0">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Footer Placeholder 4"/>
          <p:cNvSpPr>
            <a:spLocks noGrp="1"/>
          </p:cNvSpPr>
          <p:nvPr>
            <p:ph type="ftr" sz="quarter" idx="10"/>
          </p:nvPr>
        </p:nvSpPr>
        <p:spPr>
          <a:xfrm>
            <a:off x="2971800" y="6400800"/>
            <a:ext cx="5486400" cy="274320"/>
          </a:xfrm>
        </p:spPr>
        <p:txBody>
          <a:bodyPr/>
          <a:lstStyle>
            <a:lvl1pPr algn="r">
              <a:defRPr sz="900">
                <a:solidFill>
                  <a:schemeClr val="tx1"/>
                </a:solidFill>
              </a:defRPr>
            </a:lvl1pPr>
          </a:lstStyle>
          <a:p>
            <a:pPr>
              <a:defRPr/>
            </a:pPr>
            <a:r>
              <a:rPr lang="en-US" smtClean="0"/>
              <a:t>For Use With CPAs, Attorneys and Other Professional Advisors Only.  Not Intended for Retail Distribution. Advising Clients in Selecting Life Insurance Carriers in the 21st Century, SMRU 517399 (Exp. 9.30.14)</a:t>
            </a:r>
            <a:endParaRPr lang="en-US" dirty="0"/>
          </a:p>
        </p:txBody>
      </p:sp>
      <p:sp>
        <p:nvSpPr>
          <p:cNvPr id="9" name="Slide Number Placeholder 9"/>
          <p:cNvSpPr>
            <a:spLocks noGrp="1"/>
          </p:cNvSpPr>
          <p:nvPr>
            <p:ph type="sldNum" sz="quarter" idx="11"/>
          </p:nvPr>
        </p:nvSpPr>
        <p:spPr/>
        <p:txBody>
          <a:bodyPr/>
          <a:lstStyle>
            <a:lvl1pPr algn="r">
              <a:defRPr sz="900">
                <a:solidFill>
                  <a:schemeClr val="tx1"/>
                </a:solidFill>
              </a:defRPr>
            </a:lvl1pPr>
          </a:lstStyle>
          <a:p>
            <a:pPr>
              <a:defRPr/>
            </a:pPr>
            <a:fld id="{ADA4112E-38C1-4185-BF89-717200B9433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 charts with text">
    <p:spTree>
      <p:nvGrpSpPr>
        <p:cNvPr id="1" name=""/>
        <p:cNvGrpSpPr/>
        <p:nvPr/>
      </p:nvGrpSpPr>
      <p:grpSpPr>
        <a:xfrm>
          <a:off x="0" y="0"/>
          <a:ext cx="0" cy="0"/>
          <a:chOff x="0" y="0"/>
          <a:chExt cx="0" cy="0"/>
        </a:xfrm>
      </p:grpSpPr>
      <p:sp>
        <p:nvSpPr>
          <p:cNvPr id="7" name="Rectangle 6"/>
          <p:cNvSpPr/>
          <p:nvPr userDrawn="1"/>
        </p:nvSpPr>
        <p:spPr>
          <a:xfrm>
            <a:off x="0" y="0"/>
            <a:ext cx="9144000" cy="5948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 name="Picture 13" descr="Picture 50.png"/>
          <p:cNvPicPr>
            <a:picLocks noChangeAspect="1"/>
          </p:cNvPicPr>
          <p:nvPr userDrawn="1"/>
        </p:nvPicPr>
        <p:blipFill>
          <a:blip r:embed="rId2" cstate="print"/>
          <a:srcRect/>
          <a:stretch>
            <a:fillRect/>
          </a:stretch>
        </p:blipFill>
        <p:spPr bwMode="auto">
          <a:xfrm>
            <a:off x="417513" y="6143625"/>
            <a:ext cx="552450" cy="520700"/>
          </a:xfrm>
          <a:prstGeom prst="rect">
            <a:avLst/>
          </a:prstGeom>
          <a:noFill/>
          <a:ln w="9525">
            <a:noFill/>
            <a:miter lim="800000"/>
            <a:headEnd/>
            <a:tailEnd/>
          </a:ln>
        </p:spPr>
      </p:pic>
      <p:sp>
        <p:nvSpPr>
          <p:cNvPr id="22" name="Content Placeholder 21"/>
          <p:cNvSpPr>
            <a:spLocks noGrp="1"/>
          </p:cNvSpPr>
          <p:nvPr>
            <p:ph sz="quarter" idx="18"/>
          </p:nvPr>
        </p:nvSpPr>
        <p:spPr>
          <a:xfrm>
            <a:off x="473075" y="1966743"/>
            <a:ext cx="3776663" cy="3516482"/>
          </a:xfrm>
        </p:spPr>
        <p:txBody>
          <a:bodyPr rtlCol="0">
            <a:noAutofit/>
          </a:bodyPr>
          <a:lstStyle>
            <a:lvl1pPr algn="l" defTabSz="914400" rtl="0" eaLnBrk="1" latinLnBrk="0" hangingPunct="1">
              <a:lnSpc>
                <a:spcPct val="100000"/>
              </a:lnSpc>
              <a:spcBef>
                <a:spcPts val="900"/>
              </a:spcBef>
              <a:defRPr lang="en-US" sz="2400" b="0" kern="1200" dirty="0" smtClean="0">
                <a:solidFill>
                  <a:schemeClr val="tx1"/>
                </a:solidFill>
                <a:latin typeface="+mn-lt"/>
                <a:ea typeface="+mn-ea"/>
                <a:cs typeface="+mn-cs"/>
              </a:defRPr>
            </a:lvl1pPr>
            <a:lvl2pPr algn="l" defTabSz="914400" rtl="0" eaLnBrk="1" latinLnBrk="0" hangingPunct="1">
              <a:lnSpc>
                <a:spcPct val="100000"/>
              </a:lnSpc>
              <a:spcBef>
                <a:spcPts val="900"/>
              </a:spcBef>
              <a:defRPr lang="en-US" sz="2000" kern="1200" dirty="0" smtClean="0">
                <a:solidFill>
                  <a:schemeClr val="tx1"/>
                </a:solidFill>
                <a:latin typeface="+mn-lt"/>
                <a:ea typeface="+mn-ea"/>
                <a:cs typeface="+mn-cs"/>
              </a:defRPr>
            </a:lvl2pPr>
            <a:lvl3pPr algn="l" defTabSz="914400" rtl="0" eaLnBrk="1" latinLnBrk="0" hangingPunct="1">
              <a:lnSpc>
                <a:spcPct val="100000"/>
              </a:lnSpc>
              <a:spcBef>
                <a:spcPts val="900"/>
              </a:spcBef>
              <a:defRPr lang="en-US" sz="1800" kern="1200" dirty="0" smtClean="0">
                <a:solidFill>
                  <a:schemeClr val="tx1"/>
                </a:solidFill>
                <a:latin typeface="+mn-lt"/>
                <a:ea typeface="+mn-ea"/>
                <a:cs typeface="+mn-cs"/>
              </a:defRPr>
            </a:lvl3pPr>
            <a:lvl4pPr algn="l" defTabSz="914400" rtl="0" eaLnBrk="1" latinLnBrk="0" hangingPunct="1">
              <a:lnSpc>
                <a:spcPct val="100000"/>
              </a:lnSpc>
              <a:spcBef>
                <a:spcPts val="900"/>
              </a:spcBef>
              <a:defRPr lang="en-US" sz="1600" kern="1200" dirty="0" smtClean="0">
                <a:solidFill>
                  <a:schemeClr val="tx1"/>
                </a:solidFill>
                <a:latin typeface="+mn-lt"/>
                <a:ea typeface="+mn-ea"/>
                <a:cs typeface="+mn-cs"/>
              </a:defRPr>
            </a:lvl4pPr>
            <a:lvl5pPr algn="l" defTabSz="914400" rtl="0" eaLnBrk="1" latinLnBrk="0" hangingPunct="1">
              <a:lnSpc>
                <a:spcPct val="100000"/>
              </a:lnSpc>
              <a:spcBef>
                <a:spcPts val="900"/>
              </a:spcBef>
              <a:defRPr lang="en-US" sz="1400" kern="1200" dirty="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Content Placeholder 21"/>
          <p:cNvSpPr>
            <a:spLocks noGrp="1"/>
          </p:cNvSpPr>
          <p:nvPr>
            <p:ph sz="quarter" idx="19"/>
          </p:nvPr>
        </p:nvSpPr>
        <p:spPr>
          <a:xfrm>
            <a:off x="4647043" y="1966743"/>
            <a:ext cx="3776663" cy="3516482"/>
          </a:xfrm>
        </p:spPr>
        <p:txBody>
          <a:bodyPr rtlCol="0">
            <a:noAutofit/>
          </a:bodyPr>
          <a:lstStyle>
            <a:lvl1pPr algn="l" defTabSz="914400" rtl="0" eaLnBrk="1" latinLnBrk="0" hangingPunct="1">
              <a:lnSpc>
                <a:spcPct val="100000"/>
              </a:lnSpc>
              <a:spcBef>
                <a:spcPts val="900"/>
              </a:spcBef>
              <a:defRPr lang="en-US" sz="2400" b="0" kern="1200" dirty="0" smtClean="0">
                <a:solidFill>
                  <a:schemeClr val="tx1"/>
                </a:solidFill>
                <a:latin typeface="+mn-lt"/>
                <a:ea typeface="+mn-ea"/>
                <a:cs typeface="+mn-cs"/>
              </a:defRPr>
            </a:lvl1pPr>
            <a:lvl2pPr algn="l" defTabSz="914400" rtl="0" eaLnBrk="1" latinLnBrk="0" hangingPunct="1">
              <a:lnSpc>
                <a:spcPct val="100000"/>
              </a:lnSpc>
              <a:spcBef>
                <a:spcPts val="900"/>
              </a:spcBef>
              <a:defRPr lang="en-US" sz="2000" kern="1200" dirty="0" smtClean="0">
                <a:solidFill>
                  <a:schemeClr val="tx1"/>
                </a:solidFill>
                <a:latin typeface="+mn-lt"/>
                <a:ea typeface="+mn-ea"/>
                <a:cs typeface="+mn-cs"/>
              </a:defRPr>
            </a:lvl2pPr>
            <a:lvl3pPr algn="l" defTabSz="914400" rtl="0" eaLnBrk="1" latinLnBrk="0" hangingPunct="1">
              <a:lnSpc>
                <a:spcPct val="100000"/>
              </a:lnSpc>
              <a:spcBef>
                <a:spcPts val="900"/>
              </a:spcBef>
              <a:defRPr lang="en-US" sz="1800" kern="1200" dirty="0" smtClean="0">
                <a:solidFill>
                  <a:schemeClr val="tx1"/>
                </a:solidFill>
                <a:latin typeface="+mn-lt"/>
                <a:ea typeface="+mn-ea"/>
                <a:cs typeface="+mn-cs"/>
              </a:defRPr>
            </a:lvl3pPr>
            <a:lvl4pPr algn="l" defTabSz="914400" rtl="0" eaLnBrk="1" latinLnBrk="0" hangingPunct="1">
              <a:lnSpc>
                <a:spcPct val="100000"/>
              </a:lnSpc>
              <a:spcBef>
                <a:spcPts val="900"/>
              </a:spcBef>
              <a:defRPr lang="en-US" sz="1600" kern="1200" dirty="0" smtClean="0">
                <a:solidFill>
                  <a:schemeClr val="tx1"/>
                </a:solidFill>
                <a:latin typeface="+mn-lt"/>
                <a:ea typeface="+mn-ea"/>
                <a:cs typeface="+mn-cs"/>
              </a:defRPr>
            </a:lvl4pPr>
            <a:lvl5pPr algn="l" defTabSz="914400" rtl="0" eaLnBrk="1" latinLnBrk="0" hangingPunct="1">
              <a:lnSpc>
                <a:spcPct val="100000"/>
              </a:lnSpc>
              <a:spcBef>
                <a:spcPts val="900"/>
              </a:spcBef>
              <a:defRPr lang="en-US" sz="1400" kern="1200" dirty="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8"/>
          <p:cNvSpPr>
            <a:spLocks noGrp="1"/>
          </p:cNvSpPr>
          <p:nvPr>
            <p:ph sz="quarter" idx="20"/>
          </p:nvPr>
        </p:nvSpPr>
        <p:spPr>
          <a:xfrm>
            <a:off x="473075" y="1531953"/>
            <a:ext cx="3743923" cy="369332"/>
          </a:xfrm>
        </p:spPr>
        <p:txBody>
          <a:bodyPr anchor="b"/>
          <a:lstStyle>
            <a:lvl1pPr>
              <a:lnSpc>
                <a:spcPct val="100000"/>
              </a:lnSpc>
              <a:defRPr sz="2400" b="0">
                <a:solidFill>
                  <a:schemeClr val="accent1"/>
                </a:solidFill>
                <a:latin typeface="+mn-lt"/>
              </a:defRPr>
            </a:lvl1pPr>
            <a:lvl2pPr marL="0" indent="0">
              <a:buNone/>
              <a:defRPr sz="1400"/>
            </a:lvl2pPr>
            <a:lvl3pPr>
              <a:buFont typeface="Arial" pitchFamily="34" charset="0"/>
              <a:buChar char="•"/>
              <a:defRPr sz="1400"/>
            </a:lvl3pPr>
            <a:lvl4pPr>
              <a:buFont typeface="Segoe UI" pitchFamily="34" charset="0"/>
              <a:buChar char="–"/>
              <a:defRPr/>
            </a:lvl4pPr>
            <a:lvl5pPr>
              <a:buFont typeface="Arial" pitchFamily="34" charset="0"/>
              <a:buChar char="•"/>
              <a:defRPr/>
            </a:lvl5pPr>
          </a:lstStyle>
          <a:p>
            <a:pPr lvl="0"/>
            <a:r>
              <a:rPr lang="en-US" smtClean="0"/>
              <a:t>Click to edit Master text styles</a:t>
            </a:r>
          </a:p>
        </p:txBody>
      </p:sp>
      <p:sp>
        <p:nvSpPr>
          <p:cNvPr id="24" name="Content Placeholder 18"/>
          <p:cNvSpPr>
            <a:spLocks noGrp="1"/>
          </p:cNvSpPr>
          <p:nvPr>
            <p:ph sz="quarter" idx="21"/>
          </p:nvPr>
        </p:nvSpPr>
        <p:spPr>
          <a:xfrm>
            <a:off x="4647043" y="1531953"/>
            <a:ext cx="3743923" cy="369332"/>
          </a:xfrm>
        </p:spPr>
        <p:txBody>
          <a:bodyPr anchor="b"/>
          <a:lstStyle>
            <a:lvl1pPr>
              <a:lnSpc>
                <a:spcPct val="100000"/>
              </a:lnSpc>
              <a:defRPr sz="2400" b="0">
                <a:solidFill>
                  <a:schemeClr val="accent1"/>
                </a:solidFill>
                <a:latin typeface="+mn-lt"/>
              </a:defRPr>
            </a:lvl1pPr>
            <a:lvl2pPr marL="0" indent="0">
              <a:buNone/>
              <a:defRPr sz="1400"/>
            </a:lvl2pPr>
            <a:lvl3pPr>
              <a:buFont typeface="Arial" pitchFamily="34" charset="0"/>
              <a:buChar char="•"/>
              <a:defRPr sz="1400"/>
            </a:lvl3pPr>
            <a:lvl4pPr>
              <a:buFont typeface="Segoe UI" pitchFamily="34" charset="0"/>
              <a:buChar char="–"/>
              <a:defRPr/>
            </a:lvl4pPr>
            <a:lvl5pPr>
              <a:buFont typeface="Arial" pitchFamily="34" charset="0"/>
              <a:buChar char="•"/>
              <a:defRPr/>
            </a:lvl5pPr>
          </a:lstStyle>
          <a:p>
            <a:pPr lvl="0"/>
            <a:r>
              <a:rPr lang="en-US" smtClean="0"/>
              <a:t>Click to edit Master text styles</a:t>
            </a:r>
          </a:p>
        </p:txBody>
      </p:sp>
      <p:sp>
        <p:nvSpPr>
          <p:cNvPr id="16" name="Title Placeholder 1"/>
          <p:cNvSpPr>
            <a:spLocks noGrp="1"/>
          </p:cNvSpPr>
          <p:nvPr>
            <p:ph type="title"/>
          </p:nvPr>
        </p:nvSpPr>
        <p:spPr>
          <a:xfrm>
            <a:off x="457200" y="336170"/>
            <a:ext cx="8213725" cy="677108"/>
          </a:xfrm>
          <a:prstGeom prst="rect">
            <a:avLst/>
          </a:prstGeom>
        </p:spPr>
        <p:txBody>
          <a:bodyPr rtlCol="0"/>
          <a:lstStyle/>
          <a:p>
            <a:r>
              <a:rPr lang="en-US" dirty="0" smtClean="0"/>
              <a:t>Click to add title</a:t>
            </a:r>
            <a:endParaRPr lang="en-US" dirty="0"/>
          </a:p>
        </p:txBody>
      </p:sp>
      <p:sp>
        <p:nvSpPr>
          <p:cNvPr id="9" name="Footer Placeholder 4"/>
          <p:cNvSpPr>
            <a:spLocks noGrp="1"/>
          </p:cNvSpPr>
          <p:nvPr>
            <p:ph type="ftr" sz="quarter" idx="22"/>
          </p:nvPr>
        </p:nvSpPr>
        <p:spPr/>
        <p:txBody>
          <a:bodyPr/>
          <a:lstStyle>
            <a:lvl1pPr algn="r">
              <a:defRPr sz="900">
                <a:solidFill>
                  <a:schemeClr val="tx1"/>
                </a:solidFill>
              </a:defRPr>
            </a:lvl1pPr>
          </a:lstStyle>
          <a:p>
            <a:pPr>
              <a:defRPr/>
            </a:pPr>
            <a:r>
              <a:rPr lang="en-US" smtClean="0"/>
              <a:t>For Use With CPAs, Attorneys and Other Professional Advisors Only.  Not Intended for Retail Distribution. Advising Clients in Selecting Life Insurance Carriers in the 21st Century, SMRU 517399 (Exp. 9.30.14)</a:t>
            </a:r>
            <a:endParaRPr lang="en-US" dirty="0"/>
          </a:p>
        </p:txBody>
      </p:sp>
      <p:sp>
        <p:nvSpPr>
          <p:cNvPr id="10" name="Slide Number Placeholder 9"/>
          <p:cNvSpPr>
            <a:spLocks noGrp="1"/>
          </p:cNvSpPr>
          <p:nvPr>
            <p:ph type="sldNum" sz="quarter" idx="23"/>
          </p:nvPr>
        </p:nvSpPr>
        <p:spPr/>
        <p:txBody>
          <a:bodyPr/>
          <a:lstStyle>
            <a:lvl1pPr algn="r">
              <a:defRPr sz="900">
                <a:solidFill>
                  <a:schemeClr val="tx1"/>
                </a:solidFill>
              </a:defRPr>
            </a:lvl1pPr>
          </a:lstStyle>
          <a:p>
            <a:pPr>
              <a:defRPr/>
            </a:pPr>
            <a:fld id="{072EBBEB-98B6-4DC1-9FBC-9A69CF38212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rt with text">
    <p:spTree>
      <p:nvGrpSpPr>
        <p:cNvPr id="1" name=""/>
        <p:cNvGrpSpPr/>
        <p:nvPr/>
      </p:nvGrpSpPr>
      <p:grpSpPr>
        <a:xfrm>
          <a:off x="0" y="0"/>
          <a:ext cx="0" cy="0"/>
          <a:chOff x="0" y="0"/>
          <a:chExt cx="0" cy="0"/>
        </a:xfrm>
      </p:grpSpPr>
      <p:sp>
        <p:nvSpPr>
          <p:cNvPr id="6" name="Rectangle 5"/>
          <p:cNvSpPr/>
          <p:nvPr userDrawn="1"/>
        </p:nvSpPr>
        <p:spPr>
          <a:xfrm>
            <a:off x="0" y="0"/>
            <a:ext cx="9144000" cy="5948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3" descr="Picture 50.png"/>
          <p:cNvPicPr>
            <a:picLocks noChangeAspect="1"/>
          </p:cNvPicPr>
          <p:nvPr userDrawn="1"/>
        </p:nvPicPr>
        <p:blipFill>
          <a:blip r:embed="rId2" cstate="print"/>
          <a:srcRect/>
          <a:stretch>
            <a:fillRect/>
          </a:stretch>
        </p:blipFill>
        <p:spPr bwMode="auto">
          <a:xfrm>
            <a:off x="417513" y="6143625"/>
            <a:ext cx="552450" cy="520700"/>
          </a:xfrm>
          <a:prstGeom prst="rect">
            <a:avLst/>
          </a:prstGeom>
          <a:noFill/>
          <a:ln w="9525">
            <a:noFill/>
            <a:miter lim="800000"/>
            <a:headEnd/>
            <a:tailEnd/>
          </a:ln>
        </p:spPr>
      </p:pic>
      <p:sp>
        <p:nvSpPr>
          <p:cNvPr id="19" name="Content Placeholder 18"/>
          <p:cNvSpPr>
            <a:spLocks noGrp="1"/>
          </p:cNvSpPr>
          <p:nvPr>
            <p:ph sz="quarter" idx="10"/>
          </p:nvPr>
        </p:nvSpPr>
        <p:spPr>
          <a:xfrm>
            <a:off x="6041414" y="3877251"/>
            <a:ext cx="2769099" cy="1877437"/>
          </a:xfrm>
        </p:spPr>
        <p:txBody>
          <a:bodyPr anchor="b"/>
          <a:lstStyle>
            <a:lvl1pPr>
              <a:lnSpc>
                <a:spcPct val="100000"/>
              </a:lnSpc>
              <a:defRPr sz="2400" b="0">
                <a:latin typeface="+mn-lt"/>
              </a:defRPr>
            </a:lvl1pPr>
            <a:lvl2pPr marL="0" indent="0">
              <a:buNone/>
              <a:defRPr sz="2000"/>
            </a:lvl2pPr>
            <a:lvl3pPr>
              <a:buFont typeface="Arial" pitchFamily="34" charset="0"/>
              <a:buChar char="•"/>
              <a:defRPr sz="1800"/>
            </a:lvl3pPr>
            <a:lvl4pPr>
              <a:buFont typeface="Segoe UI" pitchFamily="34" charset="0"/>
              <a:buChar char="–"/>
              <a:defRPr sz="1600"/>
            </a:lvl4pPr>
            <a:lvl5pPr>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4"/>
          <p:cNvSpPr>
            <a:spLocks noGrp="1"/>
          </p:cNvSpPr>
          <p:nvPr>
            <p:ph type="body" sz="quarter" idx="12"/>
          </p:nvPr>
        </p:nvSpPr>
        <p:spPr>
          <a:xfrm>
            <a:off x="452437" y="1550443"/>
            <a:ext cx="5811729" cy="369332"/>
          </a:xfrm>
        </p:spPr>
        <p:txBody>
          <a:bodyPr anchor="b"/>
          <a:lstStyle>
            <a:lvl1pPr>
              <a:defRPr sz="2400" b="0">
                <a:solidFill>
                  <a:schemeClr val="accent1"/>
                </a:solidFill>
              </a:defRPr>
            </a:lvl1pPr>
            <a:lvl2pPr>
              <a:buNone/>
              <a:defRPr/>
            </a:lvl2pPr>
          </a:lstStyle>
          <a:p>
            <a:pPr lvl="0"/>
            <a:r>
              <a:rPr lang="en-US" smtClean="0"/>
              <a:t>Click to edit Master text styles</a:t>
            </a:r>
          </a:p>
        </p:txBody>
      </p:sp>
      <p:sp>
        <p:nvSpPr>
          <p:cNvPr id="16" name="Content Placeholder 15"/>
          <p:cNvSpPr>
            <a:spLocks noGrp="1"/>
          </p:cNvSpPr>
          <p:nvPr>
            <p:ph sz="quarter" idx="14"/>
          </p:nvPr>
        </p:nvSpPr>
        <p:spPr>
          <a:xfrm>
            <a:off x="473075" y="2009775"/>
            <a:ext cx="5121275" cy="1877437"/>
          </a:xfrm>
        </p:spPr>
        <p:txBody>
          <a:bodyPr/>
          <a:lstStyle>
            <a:lvl1pPr>
              <a:defRPr sz="24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Placeholder 1"/>
          <p:cNvSpPr>
            <a:spLocks noGrp="1"/>
          </p:cNvSpPr>
          <p:nvPr>
            <p:ph type="title"/>
          </p:nvPr>
        </p:nvSpPr>
        <p:spPr>
          <a:xfrm>
            <a:off x="457200" y="336170"/>
            <a:ext cx="8213725" cy="677108"/>
          </a:xfrm>
          <a:prstGeom prst="rect">
            <a:avLst/>
          </a:prstGeom>
        </p:spPr>
        <p:txBody>
          <a:bodyPr rtlCol="0"/>
          <a:lstStyle/>
          <a:p>
            <a:r>
              <a:rPr lang="en-US" dirty="0" smtClean="0"/>
              <a:t>Click to add title</a:t>
            </a:r>
            <a:endParaRPr lang="en-US" dirty="0"/>
          </a:p>
        </p:txBody>
      </p:sp>
      <p:sp>
        <p:nvSpPr>
          <p:cNvPr id="8" name="Footer Placeholder 4"/>
          <p:cNvSpPr>
            <a:spLocks noGrp="1"/>
          </p:cNvSpPr>
          <p:nvPr>
            <p:ph type="ftr" sz="quarter" idx="15"/>
          </p:nvPr>
        </p:nvSpPr>
        <p:spPr/>
        <p:txBody>
          <a:bodyPr/>
          <a:lstStyle>
            <a:lvl1pPr algn="r">
              <a:defRPr sz="900">
                <a:solidFill>
                  <a:schemeClr val="tx1"/>
                </a:solidFill>
              </a:defRPr>
            </a:lvl1pPr>
          </a:lstStyle>
          <a:p>
            <a:pPr>
              <a:defRPr/>
            </a:pPr>
            <a:r>
              <a:rPr lang="en-US" smtClean="0"/>
              <a:t>For Use With CPAs, Attorneys and Other Professional Advisors Only.  Not Intended for Retail Distribution. Advising Clients in Selecting Life Insurance Carriers in the 21st Century, SMRU 517399 (Exp. 9.30.14)</a:t>
            </a:r>
            <a:endParaRPr lang="en-US" dirty="0"/>
          </a:p>
        </p:txBody>
      </p:sp>
      <p:sp>
        <p:nvSpPr>
          <p:cNvPr id="9" name="Slide Number Placeholder 9"/>
          <p:cNvSpPr>
            <a:spLocks noGrp="1"/>
          </p:cNvSpPr>
          <p:nvPr>
            <p:ph type="sldNum" sz="quarter" idx="16"/>
          </p:nvPr>
        </p:nvSpPr>
        <p:spPr/>
        <p:txBody>
          <a:bodyPr/>
          <a:lstStyle>
            <a:lvl1pPr algn="r">
              <a:defRPr sz="900">
                <a:solidFill>
                  <a:schemeClr val="tx1"/>
                </a:solidFill>
              </a:defRPr>
            </a:lvl1pPr>
          </a:lstStyle>
          <a:p>
            <a:pPr>
              <a:defRPr/>
            </a:pPr>
            <a:fld id="{DAC32A97-BE53-45CB-9B3B-6A4F8B44B431}"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6170"/>
            <a:ext cx="8476593" cy="677108"/>
          </a:xfrm>
        </p:spPr>
        <p:txBody>
          <a:bodyPr/>
          <a:lstStyle>
            <a:lvl1pPr>
              <a:defRPr/>
            </a:lvl1pPr>
          </a:lstStyle>
          <a:p>
            <a:r>
              <a:rPr lang="en-US" smtClean="0"/>
              <a:t>Click to edit Master title style</a:t>
            </a:r>
            <a:endParaRPr lang="en-US" dirty="0"/>
          </a:p>
        </p:txBody>
      </p:sp>
      <p:sp>
        <p:nvSpPr>
          <p:cNvPr id="3" name="Footer Placeholder 4"/>
          <p:cNvSpPr>
            <a:spLocks noGrp="1"/>
          </p:cNvSpPr>
          <p:nvPr>
            <p:ph type="ftr" sz="quarter" idx="10"/>
          </p:nvPr>
        </p:nvSpPr>
        <p:spPr/>
        <p:txBody>
          <a:bodyPr/>
          <a:lstStyle>
            <a:lvl1pPr algn="r">
              <a:defRPr sz="900">
                <a:solidFill>
                  <a:schemeClr val="tx1"/>
                </a:solidFill>
              </a:defRPr>
            </a:lvl1pPr>
          </a:lstStyle>
          <a:p>
            <a:pPr>
              <a:defRPr/>
            </a:pPr>
            <a:r>
              <a:rPr lang="en-US" smtClean="0"/>
              <a:t>For Use With CPAs, Attorneys and Other Professional Advisors Only.  Not Intended for Retail Distribution. Advising Clients in Selecting Life Insurance Carriers in the 21st Century, SMRU 517399 (Exp. 9.30.14)</a:t>
            </a:r>
            <a:endParaRPr lang="en-US" dirty="0"/>
          </a:p>
        </p:txBody>
      </p:sp>
      <p:sp>
        <p:nvSpPr>
          <p:cNvPr id="4" name="Slide Number Placeholder 9"/>
          <p:cNvSpPr>
            <a:spLocks noGrp="1"/>
          </p:cNvSpPr>
          <p:nvPr>
            <p:ph type="sldNum" sz="quarter" idx="11"/>
          </p:nvPr>
        </p:nvSpPr>
        <p:spPr/>
        <p:txBody>
          <a:bodyPr/>
          <a:lstStyle>
            <a:lvl1pPr algn="r">
              <a:defRPr sz="900">
                <a:solidFill>
                  <a:schemeClr val="tx1"/>
                </a:solidFill>
              </a:defRPr>
            </a:lvl1pPr>
          </a:lstStyle>
          <a:p>
            <a:pPr>
              <a:defRPr/>
            </a:pPr>
            <a:fld id="{039C0467-02D8-47DB-9591-E7B35D06FC72}"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lgn="r">
              <a:defRPr sz="900">
                <a:solidFill>
                  <a:schemeClr val="tx1"/>
                </a:solidFill>
              </a:defRPr>
            </a:lvl1pPr>
          </a:lstStyle>
          <a:p>
            <a:pPr>
              <a:defRPr/>
            </a:pPr>
            <a:r>
              <a:rPr lang="en-US" smtClean="0"/>
              <a:t>For Use With CPAs, Attorneys and Other Professional Advisors Only.  Not Intended for Retail Distribution. Advising Clients in Selecting Life Insurance Carriers in the 21st Century, SMRU 517399 (Exp. 9.30.14)</a:t>
            </a:r>
            <a:endParaRPr lang="en-US" dirty="0"/>
          </a:p>
        </p:txBody>
      </p:sp>
      <p:sp>
        <p:nvSpPr>
          <p:cNvPr id="3" name="Slide Number Placeholder 9"/>
          <p:cNvSpPr>
            <a:spLocks noGrp="1"/>
          </p:cNvSpPr>
          <p:nvPr>
            <p:ph type="sldNum" sz="quarter" idx="11"/>
          </p:nvPr>
        </p:nvSpPr>
        <p:spPr/>
        <p:txBody>
          <a:bodyPr/>
          <a:lstStyle>
            <a:lvl1pPr algn="r">
              <a:defRPr sz="900">
                <a:solidFill>
                  <a:schemeClr val="tx1"/>
                </a:solidFill>
              </a:defRPr>
            </a:lvl1pPr>
          </a:lstStyle>
          <a:p>
            <a:pPr>
              <a:defRPr/>
            </a:pPr>
            <a:fld id="{A7D1573D-C1D8-4783-9E84-B5BB29467E24}"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Rectangle 2"/>
          <p:cNvSpPr/>
          <p:nvPr userDrawn="1"/>
        </p:nvSpPr>
        <p:spPr>
          <a:xfrm>
            <a:off x="0" y="0"/>
            <a:ext cx="9144000" cy="5949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188250" y="479056"/>
            <a:ext cx="7589529" cy="664797"/>
          </a:xfrm>
        </p:spPr>
        <p:txBody>
          <a:bodyPr/>
          <a:lstStyle>
            <a:lvl1pPr marL="290513" indent="-290513">
              <a:lnSpc>
                <a:spcPct val="80000"/>
              </a:lnSpc>
              <a:defRPr sz="5400">
                <a:solidFill>
                  <a:schemeClr val="accent3"/>
                </a:solidFill>
                <a:latin typeface="+mj-lt"/>
              </a:defRPr>
            </a:lvl1pPr>
          </a:lstStyle>
          <a:p>
            <a:r>
              <a:rPr lang="en-US" smtClean="0"/>
              <a:t>Click to edit Master title style</a:t>
            </a:r>
            <a:endParaRPr lang="en-US" dirty="0"/>
          </a:p>
        </p:txBody>
      </p:sp>
      <p:sp>
        <p:nvSpPr>
          <p:cNvPr id="4" name="Footer Placeholder 4"/>
          <p:cNvSpPr>
            <a:spLocks noGrp="1"/>
          </p:cNvSpPr>
          <p:nvPr>
            <p:ph type="ftr" sz="quarter" idx="10"/>
          </p:nvPr>
        </p:nvSpPr>
        <p:spPr/>
        <p:txBody>
          <a:bodyPr/>
          <a:lstStyle>
            <a:lvl1pPr algn="r">
              <a:defRPr sz="900">
                <a:solidFill>
                  <a:schemeClr val="tx1"/>
                </a:solidFill>
              </a:defRPr>
            </a:lvl1pPr>
          </a:lstStyle>
          <a:p>
            <a:pPr>
              <a:defRPr/>
            </a:pPr>
            <a:r>
              <a:rPr lang="en-US" smtClean="0"/>
              <a:t>For Use With CPAs, Attorneys and Other Professional Advisors Only.  Not Intended for Retail Distribution. Advising Clients in Selecting Life Insurance Carriers in the 21st Century, SMRU 517399 (Exp. 9.30.14)</a:t>
            </a:r>
            <a:endParaRPr lang="en-US" dirty="0"/>
          </a:p>
        </p:txBody>
      </p:sp>
      <p:sp>
        <p:nvSpPr>
          <p:cNvPr id="5" name="Slide Number Placeholder 9"/>
          <p:cNvSpPr>
            <a:spLocks noGrp="1"/>
          </p:cNvSpPr>
          <p:nvPr>
            <p:ph type="sldNum" sz="quarter" idx="11"/>
          </p:nvPr>
        </p:nvSpPr>
        <p:spPr/>
        <p:txBody>
          <a:bodyPr/>
          <a:lstStyle>
            <a:lvl1pPr algn="r">
              <a:defRPr sz="900">
                <a:solidFill>
                  <a:schemeClr val="tx1"/>
                </a:solidFill>
              </a:defRPr>
            </a:lvl1pPr>
          </a:lstStyle>
          <a:p>
            <a:pPr>
              <a:defRPr/>
            </a:pPr>
            <a:fld id="{0EC4FD86-8175-48F4-948F-96797D3AEFD1}"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3">
    <p:spTree>
      <p:nvGrpSpPr>
        <p:cNvPr id="1" name=""/>
        <p:cNvGrpSpPr/>
        <p:nvPr/>
      </p:nvGrpSpPr>
      <p:grpSpPr>
        <a:xfrm>
          <a:off x="0" y="0"/>
          <a:ext cx="0" cy="0"/>
          <a:chOff x="0" y="0"/>
          <a:chExt cx="0" cy="0"/>
        </a:xfrm>
      </p:grpSpPr>
      <p:sp>
        <p:nvSpPr>
          <p:cNvPr id="5" name="Rectangle 4"/>
          <p:cNvSpPr/>
          <p:nvPr userDrawn="1"/>
        </p:nvSpPr>
        <p:spPr>
          <a:xfrm>
            <a:off x="0" y="0"/>
            <a:ext cx="9144000" cy="5948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13" descr="Picture 50.png"/>
          <p:cNvPicPr>
            <a:picLocks noChangeAspect="1"/>
          </p:cNvPicPr>
          <p:nvPr userDrawn="1"/>
        </p:nvPicPr>
        <p:blipFill>
          <a:blip r:embed="rId2" cstate="print"/>
          <a:srcRect/>
          <a:stretch>
            <a:fillRect/>
          </a:stretch>
        </p:blipFill>
        <p:spPr bwMode="auto">
          <a:xfrm>
            <a:off x="417513" y="6143625"/>
            <a:ext cx="552450" cy="520700"/>
          </a:xfrm>
          <a:prstGeom prst="rect">
            <a:avLst/>
          </a:prstGeom>
          <a:noFill/>
          <a:ln w="9525">
            <a:noFill/>
            <a:miter lim="800000"/>
            <a:headEnd/>
            <a:tailEnd/>
          </a:ln>
        </p:spPr>
      </p:pic>
      <p:sp>
        <p:nvSpPr>
          <p:cNvPr id="19" name="Content Placeholder 18"/>
          <p:cNvSpPr>
            <a:spLocks noGrp="1"/>
          </p:cNvSpPr>
          <p:nvPr>
            <p:ph sz="quarter" idx="10"/>
          </p:nvPr>
        </p:nvSpPr>
        <p:spPr>
          <a:xfrm>
            <a:off x="6083454" y="1405350"/>
            <a:ext cx="2549097" cy="1858970"/>
          </a:xfrm>
        </p:spPr>
        <p:txBody>
          <a:bodyPr/>
          <a:lstStyle>
            <a:lvl1pPr>
              <a:lnSpc>
                <a:spcPct val="95000"/>
              </a:lnSpc>
              <a:defRPr sz="2400" b="0">
                <a:latin typeface="+mn-lt"/>
              </a:defRPr>
            </a:lvl1pPr>
            <a:lvl2pPr marL="0" indent="0">
              <a:buNone/>
              <a:defRPr sz="2000">
                <a:latin typeface="+mn-lt"/>
              </a:defRPr>
            </a:lvl2pPr>
            <a:lvl3pPr>
              <a:buFont typeface="Arial" pitchFamily="34" charset="0"/>
              <a:buChar char="•"/>
              <a:defRPr sz="1800">
                <a:latin typeface="+mn-lt"/>
              </a:defRPr>
            </a:lvl3pPr>
            <a:lvl4pPr marL="515938" indent="-171450">
              <a:buFont typeface="Segoe UI" pitchFamily="34" charset="0"/>
              <a:buChar char="–"/>
              <a:defRPr sz="1600">
                <a:latin typeface="+mn-lt"/>
              </a:defRPr>
            </a:lvl4pPr>
            <a:lvl5pPr marL="688975" indent="-173038">
              <a:buFont typeface="Arial" pitchFamily="34" charset="0"/>
              <a:buChar char="•"/>
              <a:defRPr sz="1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1"/>
          </p:nvPr>
        </p:nvSpPr>
        <p:spPr>
          <a:xfrm>
            <a:off x="0" y="1362455"/>
            <a:ext cx="5861304" cy="4581144"/>
          </a:xfrm>
        </p:spPr>
        <p:txBody>
          <a:bodyPr lIns="274320" tIns="1005840">
            <a:normAutofit/>
          </a:bodyPr>
          <a:lstStyle>
            <a:lvl1pPr>
              <a:spcBef>
                <a:spcPts val="0"/>
              </a:spcBef>
              <a:defRPr sz="2600" baseline="0">
                <a:sym typeface="Wingdings" pitchFamily="2" charset="2"/>
              </a:defRPr>
            </a:lvl1pPr>
          </a:lstStyle>
          <a:p>
            <a:pPr lvl="0"/>
            <a:r>
              <a:rPr lang="en-US" smtClean="0"/>
              <a:t>Click to edit Master text styles</a:t>
            </a:r>
          </a:p>
        </p:txBody>
      </p:sp>
      <p:sp>
        <p:nvSpPr>
          <p:cNvPr id="10" name="Title Placeholder 1"/>
          <p:cNvSpPr>
            <a:spLocks noGrp="1"/>
          </p:cNvSpPr>
          <p:nvPr>
            <p:ph type="title"/>
          </p:nvPr>
        </p:nvSpPr>
        <p:spPr>
          <a:xfrm>
            <a:off x="457200" y="336170"/>
            <a:ext cx="8213725" cy="677108"/>
          </a:xfrm>
          <a:prstGeom prst="rect">
            <a:avLst/>
          </a:prstGeom>
        </p:spPr>
        <p:txBody>
          <a:bodyPr rtlCol="0"/>
          <a:lstStyle/>
          <a:p>
            <a:r>
              <a:rPr lang="en-US" dirty="0" smtClean="0"/>
              <a:t>Click to add title</a:t>
            </a:r>
            <a:endParaRPr lang="en-US" dirty="0"/>
          </a:p>
        </p:txBody>
      </p:sp>
      <p:sp>
        <p:nvSpPr>
          <p:cNvPr id="7" name="Footer Placeholder 4"/>
          <p:cNvSpPr>
            <a:spLocks noGrp="1"/>
          </p:cNvSpPr>
          <p:nvPr>
            <p:ph type="ftr" sz="quarter" idx="12"/>
          </p:nvPr>
        </p:nvSpPr>
        <p:spPr/>
        <p:txBody>
          <a:bodyPr/>
          <a:lstStyle>
            <a:lvl1pPr algn="r">
              <a:defRPr sz="900">
                <a:solidFill>
                  <a:schemeClr val="tx1"/>
                </a:solidFill>
              </a:defRPr>
            </a:lvl1pPr>
          </a:lstStyle>
          <a:p>
            <a:pPr>
              <a:defRPr/>
            </a:pPr>
            <a:r>
              <a:rPr lang="en-US" smtClean="0"/>
              <a:t>For Use With CPAs, Attorneys and Other Professional Advisors Only.  Not Intended for Retail Distribution. Advising Clients in Selecting Life Insurance Carriers in the 21st Century, SMRU 517399 (Exp. 9.30.14)</a:t>
            </a:r>
            <a:endParaRPr lang="en-US" dirty="0"/>
          </a:p>
        </p:txBody>
      </p:sp>
      <p:sp>
        <p:nvSpPr>
          <p:cNvPr id="8" name="Slide Number Placeholder 9"/>
          <p:cNvSpPr>
            <a:spLocks noGrp="1"/>
          </p:cNvSpPr>
          <p:nvPr>
            <p:ph type="sldNum" sz="quarter" idx="13"/>
          </p:nvPr>
        </p:nvSpPr>
        <p:spPr/>
        <p:txBody>
          <a:bodyPr/>
          <a:lstStyle>
            <a:lvl1pPr algn="r">
              <a:defRPr sz="900">
                <a:solidFill>
                  <a:schemeClr val="tx1"/>
                </a:solidFill>
              </a:defRPr>
            </a:lvl1pPr>
          </a:lstStyle>
          <a:p>
            <a:pPr>
              <a:defRPr/>
            </a:pPr>
            <a:fld id="{126A52EC-5DE6-48BA-89A3-3DFC39DB6667}"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1">
    <p:spTree>
      <p:nvGrpSpPr>
        <p:cNvPr id="1" name=""/>
        <p:cNvGrpSpPr/>
        <p:nvPr/>
      </p:nvGrpSpPr>
      <p:grpSpPr>
        <a:xfrm>
          <a:off x="0" y="0"/>
          <a:ext cx="0" cy="0"/>
          <a:chOff x="0" y="0"/>
          <a:chExt cx="0" cy="0"/>
        </a:xfrm>
      </p:grpSpPr>
      <p:pic>
        <p:nvPicPr>
          <p:cNvPr id="4" name="Picture 10" descr="Picture 50.png"/>
          <p:cNvPicPr>
            <a:picLocks noChangeAspect="1"/>
          </p:cNvPicPr>
          <p:nvPr userDrawn="1"/>
        </p:nvPicPr>
        <p:blipFill>
          <a:blip r:embed="rId2" cstate="print"/>
          <a:srcRect/>
          <a:stretch>
            <a:fillRect/>
          </a:stretch>
        </p:blipFill>
        <p:spPr bwMode="auto">
          <a:xfrm>
            <a:off x="417513" y="6143625"/>
            <a:ext cx="552450" cy="520700"/>
          </a:xfrm>
          <a:prstGeom prst="rect">
            <a:avLst/>
          </a:prstGeom>
          <a:noFill/>
          <a:ln w="9525">
            <a:noFill/>
            <a:miter lim="800000"/>
            <a:headEnd/>
            <a:tailEnd/>
          </a:ln>
        </p:spPr>
      </p:pic>
      <p:sp>
        <p:nvSpPr>
          <p:cNvPr id="10" name="Content Placeholder 9"/>
          <p:cNvSpPr>
            <a:spLocks noGrp="1"/>
          </p:cNvSpPr>
          <p:nvPr>
            <p:ph sz="quarter" idx="10"/>
          </p:nvPr>
        </p:nvSpPr>
        <p:spPr>
          <a:xfrm>
            <a:off x="0" y="0"/>
            <a:ext cx="9144000" cy="5952744"/>
          </a:xfrm>
          <a:solidFill>
            <a:schemeClr val="bg2"/>
          </a:solidFill>
        </p:spPr>
        <p:txBody>
          <a:bodyPr lIns="731520" tIns="1325880" anchor="ctr">
            <a:noAutofit/>
          </a:bodyPr>
          <a:lstStyle>
            <a:lvl1pPr>
              <a:spcBef>
                <a:spcPts val="0"/>
              </a:spcBef>
              <a:defRPr sz="3200"/>
            </a:lvl1pPr>
          </a:lstStyle>
          <a:p>
            <a:pPr lvl="0"/>
            <a:r>
              <a:rPr lang="en-US" smtClean="0"/>
              <a:t>Click to edit Master text styles</a:t>
            </a:r>
          </a:p>
        </p:txBody>
      </p:sp>
      <p:sp>
        <p:nvSpPr>
          <p:cNvPr id="2" name="Title 1"/>
          <p:cNvSpPr>
            <a:spLocks noGrp="1"/>
          </p:cNvSpPr>
          <p:nvPr>
            <p:ph type="ctrTitle"/>
          </p:nvPr>
        </p:nvSpPr>
        <p:spPr bwMode="white">
          <a:xfrm>
            <a:off x="0" y="0"/>
            <a:ext cx="3119438" cy="2981326"/>
          </a:xfrm>
          <a:solidFill>
            <a:schemeClr val="bg1"/>
          </a:solidFill>
        </p:spPr>
        <p:txBody>
          <a:bodyPr lIns="484632" tIns="466344">
            <a:noAutofit/>
          </a:bodyPr>
          <a:lstStyle>
            <a:lvl1pPr>
              <a:lnSpc>
                <a:spcPct val="83000"/>
              </a:lnSpc>
              <a:defRPr sz="3000" b="0">
                <a:solidFill>
                  <a:schemeClr val="accent3"/>
                </a:solidFill>
              </a:defRPr>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lvl1pPr algn="r">
              <a:defRPr sz="900">
                <a:solidFill>
                  <a:schemeClr val="tx1"/>
                </a:solidFill>
              </a:defRPr>
            </a:lvl1pPr>
          </a:lstStyle>
          <a:p>
            <a:pPr>
              <a:defRPr/>
            </a:pPr>
            <a:r>
              <a:rPr lang="en-US" smtClean="0"/>
              <a:t>For Use With CPAs, Attorneys and Other Professional Advisors Only.  Not Intended for Retail Distribution. Advising Clients in Selecting Life Insurance Carriers in the 21st Century, SMRU 517399 (Exp. 9.30.14)</a:t>
            </a:r>
            <a:endParaRPr lang="en-US" dirty="0"/>
          </a:p>
        </p:txBody>
      </p:sp>
      <p:sp>
        <p:nvSpPr>
          <p:cNvPr id="6" name="Slide Number Placeholder 9"/>
          <p:cNvSpPr>
            <a:spLocks noGrp="1"/>
          </p:cNvSpPr>
          <p:nvPr>
            <p:ph type="sldNum" sz="quarter" idx="12"/>
          </p:nvPr>
        </p:nvSpPr>
        <p:spPr/>
        <p:txBody>
          <a:bodyPr/>
          <a:lstStyle>
            <a:lvl1pPr algn="r">
              <a:defRPr sz="900">
                <a:solidFill>
                  <a:schemeClr val="tx1"/>
                </a:solidFill>
              </a:defRPr>
            </a:lvl1pPr>
          </a:lstStyle>
          <a:p>
            <a:pPr>
              <a:defRPr/>
            </a:pPr>
            <a:fld id="{B7660018-A8BB-4153-9DE7-763181EC4E41}"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2">
    <p:spTree>
      <p:nvGrpSpPr>
        <p:cNvPr id="1" name=""/>
        <p:cNvGrpSpPr/>
        <p:nvPr/>
      </p:nvGrpSpPr>
      <p:grpSpPr>
        <a:xfrm>
          <a:off x="0" y="0"/>
          <a:ext cx="0" cy="0"/>
          <a:chOff x="0" y="0"/>
          <a:chExt cx="0" cy="0"/>
        </a:xfrm>
      </p:grpSpPr>
      <p:sp>
        <p:nvSpPr>
          <p:cNvPr id="4" name="Rectangle 3"/>
          <p:cNvSpPr/>
          <p:nvPr userDrawn="1"/>
        </p:nvSpPr>
        <p:spPr>
          <a:xfrm>
            <a:off x="0" y="0"/>
            <a:ext cx="9144000" cy="5948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3" descr="Picture 50.png"/>
          <p:cNvPicPr>
            <a:picLocks noChangeAspect="1"/>
          </p:cNvPicPr>
          <p:nvPr userDrawn="1"/>
        </p:nvPicPr>
        <p:blipFill>
          <a:blip r:embed="rId2" cstate="print"/>
          <a:srcRect/>
          <a:stretch>
            <a:fillRect/>
          </a:stretch>
        </p:blipFill>
        <p:spPr bwMode="auto">
          <a:xfrm>
            <a:off x="417513" y="6143625"/>
            <a:ext cx="552450" cy="520700"/>
          </a:xfrm>
          <a:prstGeom prst="rect">
            <a:avLst/>
          </a:prstGeom>
          <a:noFill/>
          <a:ln w="9525">
            <a:noFill/>
            <a:miter lim="800000"/>
            <a:headEnd/>
            <a:tailEnd/>
          </a:ln>
        </p:spPr>
      </p:pic>
      <p:sp>
        <p:nvSpPr>
          <p:cNvPr id="12" name="Content Placeholder 11"/>
          <p:cNvSpPr>
            <a:spLocks noGrp="1"/>
          </p:cNvSpPr>
          <p:nvPr>
            <p:ph sz="quarter" idx="10"/>
          </p:nvPr>
        </p:nvSpPr>
        <p:spPr>
          <a:xfrm>
            <a:off x="0" y="1380744"/>
            <a:ext cx="8650224" cy="4572000"/>
          </a:xfrm>
        </p:spPr>
        <p:txBody>
          <a:bodyPr lIns="640080" tIns="2194560">
            <a:noAutofit/>
          </a:bodyPr>
          <a:lstStyle>
            <a:lvl1pPr>
              <a:spcBef>
                <a:spcPts val="0"/>
              </a:spcBef>
              <a:defRPr sz="3200"/>
            </a:lvl1pPr>
          </a:lstStyle>
          <a:p>
            <a:pPr lvl="0"/>
            <a:r>
              <a:rPr lang="en-US" smtClean="0"/>
              <a:t>Click to edit Master text styles</a:t>
            </a:r>
          </a:p>
        </p:txBody>
      </p:sp>
      <p:sp>
        <p:nvSpPr>
          <p:cNvPr id="9" name="Title Placeholder 1"/>
          <p:cNvSpPr>
            <a:spLocks noGrp="1"/>
          </p:cNvSpPr>
          <p:nvPr>
            <p:ph type="title"/>
          </p:nvPr>
        </p:nvSpPr>
        <p:spPr>
          <a:xfrm>
            <a:off x="457200" y="336170"/>
            <a:ext cx="8213725" cy="677108"/>
          </a:xfrm>
          <a:prstGeom prst="rect">
            <a:avLst/>
          </a:prstGeom>
        </p:spPr>
        <p:txBody>
          <a:bodyPr rtlCol="0"/>
          <a:lstStyle/>
          <a:p>
            <a:r>
              <a:rPr lang="en-US" dirty="0" smtClean="0"/>
              <a:t>Click to add title</a:t>
            </a:r>
            <a:endParaRPr lang="en-US" dirty="0"/>
          </a:p>
        </p:txBody>
      </p:sp>
      <p:sp>
        <p:nvSpPr>
          <p:cNvPr id="6" name="Footer Placeholder 4"/>
          <p:cNvSpPr>
            <a:spLocks noGrp="1"/>
          </p:cNvSpPr>
          <p:nvPr>
            <p:ph type="ftr" sz="quarter" idx="11"/>
          </p:nvPr>
        </p:nvSpPr>
        <p:spPr/>
        <p:txBody>
          <a:bodyPr/>
          <a:lstStyle>
            <a:lvl1pPr algn="r">
              <a:defRPr sz="900">
                <a:solidFill>
                  <a:schemeClr val="tx1"/>
                </a:solidFill>
              </a:defRPr>
            </a:lvl1pPr>
          </a:lstStyle>
          <a:p>
            <a:pPr>
              <a:defRPr/>
            </a:pPr>
            <a:r>
              <a:rPr lang="en-US" smtClean="0"/>
              <a:t>For Use With CPAs, Attorneys and Other Professional Advisors Only.  Not Intended for Retail Distribution. Advising Clients in Selecting Life Insurance Carriers in the 21st Century, SMRU 517399 (Exp. 9.30.14)</a:t>
            </a:r>
            <a:endParaRPr lang="en-US" dirty="0"/>
          </a:p>
        </p:txBody>
      </p:sp>
      <p:sp>
        <p:nvSpPr>
          <p:cNvPr id="7" name="Slide Number Placeholder 9"/>
          <p:cNvSpPr>
            <a:spLocks noGrp="1"/>
          </p:cNvSpPr>
          <p:nvPr>
            <p:ph type="sldNum" sz="quarter" idx="12"/>
          </p:nvPr>
        </p:nvSpPr>
        <p:spPr/>
        <p:txBody>
          <a:bodyPr/>
          <a:lstStyle>
            <a:lvl1pPr algn="r">
              <a:defRPr sz="900">
                <a:solidFill>
                  <a:schemeClr val="tx1"/>
                </a:solidFill>
              </a:defRPr>
            </a:lvl1pPr>
          </a:lstStyle>
          <a:p>
            <a:pPr>
              <a:defRPr/>
            </a:pPr>
            <a:fld id="{5023ADA5-D959-49A0-A6D2-9CDFE29786AC}"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4">
    <p:spTree>
      <p:nvGrpSpPr>
        <p:cNvPr id="1" name=""/>
        <p:cNvGrpSpPr/>
        <p:nvPr/>
      </p:nvGrpSpPr>
      <p:grpSpPr>
        <a:xfrm>
          <a:off x="0" y="0"/>
          <a:ext cx="0" cy="0"/>
          <a:chOff x="0" y="0"/>
          <a:chExt cx="0" cy="0"/>
        </a:xfrm>
      </p:grpSpPr>
      <p:sp>
        <p:nvSpPr>
          <p:cNvPr id="5" name="Rectangle 4"/>
          <p:cNvSpPr/>
          <p:nvPr userDrawn="1"/>
        </p:nvSpPr>
        <p:spPr>
          <a:xfrm>
            <a:off x="0" y="0"/>
            <a:ext cx="9144000" cy="5953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13" descr="Picture 50.png"/>
          <p:cNvPicPr>
            <a:picLocks noChangeAspect="1"/>
          </p:cNvPicPr>
          <p:nvPr userDrawn="1"/>
        </p:nvPicPr>
        <p:blipFill>
          <a:blip r:embed="rId2" cstate="print"/>
          <a:srcRect/>
          <a:stretch>
            <a:fillRect/>
          </a:stretch>
        </p:blipFill>
        <p:spPr bwMode="auto">
          <a:xfrm>
            <a:off x="417513" y="6143625"/>
            <a:ext cx="552450" cy="520700"/>
          </a:xfrm>
          <a:prstGeom prst="rect">
            <a:avLst/>
          </a:prstGeom>
          <a:noFill/>
          <a:ln w="9525">
            <a:noFill/>
            <a:miter lim="800000"/>
            <a:headEnd/>
            <a:tailEnd/>
          </a:ln>
        </p:spPr>
      </p:pic>
      <p:sp>
        <p:nvSpPr>
          <p:cNvPr id="14" name="Content Placeholder 13"/>
          <p:cNvSpPr>
            <a:spLocks noGrp="1"/>
          </p:cNvSpPr>
          <p:nvPr>
            <p:ph sz="quarter" idx="11"/>
          </p:nvPr>
        </p:nvSpPr>
        <p:spPr>
          <a:xfrm>
            <a:off x="0" y="1380743"/>
            <a:ext cx="9144000" cy="4572000"/>
          </a:xfrm>
        </p:spPr>
        <p:txBody>
          <a:bodyPr lIns="457200" tIns="1737360">
            <a:noAutofit/>
          </a:bodyPr>
          <a:lstStyle>
            <a:lvl1pPr>
              <a:spcBef>
                <a:spcPts val="0"/>
              </a:spcBef>
              <a:defRPr sz="2800"/>
            </a:lvl1pPr>
          </a:lstStyle>
          <a:p>
            <a:pPr lvl="0"/>
            <a:r>
              <a:rPr lang="en-US" smtClean="0"/>
              <a:t>Click to edit Master text styles</a:t>
            </a:r>
          </a:p>
        </p:txBody>
      </p:sp>
      <p:sp>
        <p:nvSpPr>
          <p:cNvPr id="19" name="Content Placeholder 18"/>
          <p:cNvSpPr>
            <a:spLocks noGrp="1"/>
          </p:cNvSpPr>
          <p:nvPr>
            <p:ph sz="quarter" idx="10"/>
          </p:nvPr>
        </p:nvSpPr>
        <p:spPr>
          <a:xfrm>
            <a:off x="4500564" y="1269207"/>
            <a:ext cx="2814636" cy="4680743"/>
          </a:xfrm>
          <a:solidFill>
            <a:schemeClr val="bg2"/>
          </a:solidFill>
        </p:spPr>
        <p:txBody>
          <a:bodyPr lIns="137160" tIns="91440">
            <a:noAutofit/>
          </a:bodyPr>
          <a:lstStyle>
            <a:lvl1pPr>
              <a:lnSpc>
                <a:spcPct val="95000"/>
              </a:lnSpc>
              <a:defRPr sz="2400" b="0">
                <a:latin typeface="+mn-lt"/>
              </a:defRPr>
            </a:lvl1pPr>
            <a:lvl2pPr marL="0" indent="0">
              <a:buNone/>
              <a:defRPr sz="2000">
                <a:latin typeface="+mn-lt"/>
              </a:defRPr>
            </a:lvl2pPr>
            <a:lvl3pPr>
              <a:buFont typeface="Arial" pitchFamily="34" charset="0"/>
              <a:buChar char="•"/>
              <a:defRPr sz="1800">
                <a:latin typeface="+mn-lt"/>
              </a:defRPr>
            </a:lvl3pPr>
            <a:lvl4pPr marL="568325" indent="-223838">
              <a:buFont typeface="Segoe UI" pitchFamily="34" charset="0"/>
              <a:buChar char="–"/>
              <a:defRPr sz="1800">
                <a:latin typeface="+mn-lt"/>
              </a:defRPr>
            </a:lvl4pPr>
            <a:lvl5pPr marL="746125" indent="-177800">
              <a:buFont typeface="Arial" pitchFamily="34" charset="0"/>
              <a:buChar char="•"/>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Placeholder 1"/>
          <p:cNvSpPr>
            <a:spLocks noGrp="1"/>
          </p:cNvSpPr>
          <p:nvPr>
            <p:ph type="title"/>
          </p:nvPr>
        </p:nvSpPr>
        <p:spPr>
          <a:xfrm>
            <a:off x="457200" y="336170"/>
            <a:ext cx="8213725" cy="677108"/>
          </a:xfrm>
          <a:prstGeom prst="rect">
            <a:avLst/>
          </a:prstGeom>
        </p:spPr>
        <p:txBody>
          <a:bodyPr rtlCol="0"/>
          <a:lstStyle>
            <a:lvl1pPr>
              <a:lnSpc>
                <a:spcPct val="100000"/>
              </a:lnSpc>
              <a:defRPr/>
            </a:lvl1pPr>
          </a:lstStyle>
          <a:p>
            <a:r>
              <a:rPr lang="en-US" dirty="0" smtClean="0"/>
              <a:t>Click to add title</a:t>
            </a:r>
            <a:endParaRPr lang="en-US" dirty="0"/>
          </a:p>
        </p:txBody>
      </p:sp>
      <p:sp>
        <p:nvSpPr>
          <p:cNvPr id="7" name="Footer Placeholder 4"/>
          <p:cNvSpPr>
            <a:spLocks noGrp="1"/>
          </p:cNvSpPr>
          <p:nvPr>
            <p:ph type="ftr" sz="quarter" idx="12"/>
          </p:nvPr>
        </p:nvSpPr>
        <p:spPr/>
        <p:txBody>
          <a:bodyPr/>
          <a:lstStyle>
            <a:lvl1pPr algn="r">
              <a:defRPr sz="900">
                <a:solidFill>
                  <a:schemeClr val="tx1"/>
                </a:solidFill>
              </a:defRPr>
            </a:lvl1pPr>
          </a:lstStyle>
          <a:p>
            <a:pPr>
              <a:defRPr/>
            </a:pPr>
            <a:r>
              <a:rPr lang="en-US" smtClean="0"/>
              <a:t>For Use With CPAs, Attorneys and Other Professional Advisors Only.  Not Intended for Retail Distribution. Advising Clients in Selecting Life Insurance Carriers in the 21st Century, SMRU 517399 (Exp. 9.30.14)</a:t>
            </a:r>
            <a:endParaRPr lang="en-US" dirty="0"/>
          </a:p>
        </p:txBody>
      </p:sp>
      <p:sp>
        <p:nvSpPr>
          <p:cNvPr id="8" name="Slide Number Placeholder 9"/>
          <p:cNvSpPr>
            <a:spLocks noGrp="1"/>
          </p:cNvSpPr>
          <p:nvPr>
            <p:ph type="sldNum" sz="quarter" idx="13"/>
          </p:nvPr>
        </p:nvSpPr>
        <p:spPr/>
        <p:txBody>
          <a:bodyPr/>
          <a:lstStyle>
            <a:lvl1pPr algn="r">
              <a:defRPr sz="900">
                <a:solidFill>
                  <a:schemeClr val="tx1"/>
                </a:solidFill>
              </a:defRPr>
            </a:lvl1pPr>
          </a:lstStyle>
          <a:p>
            <a:pPr>
              <a:defRPr/>
            </a:pPr>
            <a:fld id="{22C6BDD0-BB1D-4BB9-8F8E-465BC046DB25}"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ission">
    <p:spTree>
      <p:nvGrpSpPr>
        <p:cNvPr id="1" name=""/>
        <p:cNvGrpSpPr/>
        <p:nvPr/>
      </p:nvGrpSpPr>
      <p:grpSpPr>
        <a:xfrm>
          <a:off x="0" y="0"/>
          <a:ext cx="0" cy="0"/>
          <a:chOff x="0" y="0"/>
          <a:chExt cx="0" cy="0"/>
        </a:xfrm>
      </p:grpSpPr>
      <p:sp>
        <p:nvSpPr>
          <p:cNvPr id="2" name="Rectangle 1"/>
          <p:cNvSpPr/>
          <p:nvPr userDrawn="1"/>
        </p:nvSpPr>
        <p:spPr>
          <a:xfrm>
            <a:off x="0" y="0"/>
            <a:ext cx="9144000" cy="5953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itle 8"/>
          <p:cNvSpPr txBox="1">
            <a:spLocks/>
          </p:cNvSpPr>
          <p:nvPr userDrawn="1"/>
        </p:nvSpPr>
        <p:spPr>
          <a:xfrm>
            <a:off x="457200" y="338138"/>
            <a:ext cx="6265863" cy="677862"/>
          </a:xfrm>
          <a:prstGeom prst="rect">
            <a:avLst/>
          </a:prstGeom>
        </p:spPr>
        <p:txBody>
          <a:bodyPr lIns="0" tIns="0" rIns="0" bIns="0">
            <a:spAutoFit/>
          </a:bodyPr>
          <a:lstStyle/>
          <a:p>
            <a:pPr fontAlgn="auto">
              <a:spcAft>
                <a:spcPts val="0"/>
              </a:spcAft>
              <a:defRPr/>
            </a:pPr>
            <a:r>
              <a:rPr lang="en-US" sz="4400" dirty="0">
                <a:solidFill>
                  <a:schemeClr val="accent3"/>
                </a:solidFill>
                <a:latin typeface="+mj-lt"/>
                <a:ea typeface="+mj-ea"/>
                <a:cs typeface="+mj-cs"/>
              </a:rPr>
              <a:t>Why we’re here.</a:t>
            </a:r>
          </a:p>
        </p:txBody>
      </p:sp>
      <p:sp>
        <p:nvSpPr>
          <p:cNvPr id="4" name="TextBox 3"/>
          <p:cNvSpPr txBox="1"/>
          <p:nvPr userDrawn="1"/>
        </p:nvSpPr>
        <p:spPr>
          <a:xfrm>
            <a:off x="457200" y="5168900"/>
            <a:ext cx="7466013" cy="368300"/>
          </a:xfrm>
          <a:prstGeom prst="rect">
            <a:avLst/>
          </a:prstGeom>
          <a:noFill/>
        </p:spPr>
        <p:txBody>
          <a:bodyPr lIns="0" tIns="0" rIns="0" bIns="0">
            <a:spAutoFit/>
          </a:bodyPr>
          <a:lstStyle/>
          <a:p>
            <a:pPr fontAlgn="auto">
              <a:spcBef>
                <a:spcPts val="0"/>
              </a:spcBef>
              <a:spcAft>
                <a:spcPts val="0"/>
              </a:spcAft>
              <a:defRPr/>
            </a:pPr>
            <a:r>
              <a:rPr lang="en-US" sz="2400" dirty="0">
                <a:solidFill>
                  <a:schemeClr val="accent1"/>
                </a:solidFill>
                <a:latin typeface="+mn-lt"/>
                <a:cs typeface="+mn-cs"/>
              </a:rPr>
              <a:t>That’s why we call ourselves The Company You Keep.</a:t>
            </a:r>
          </a:p>
        </p:txBody>
      </p:sp>
      <p:sp>
        <p:nvSpPr>
          <p:cNvPr id="5" name="TextBox 4"/>
          <p:cNvSpPr txBox="1"/>
          <p:nvPr userDrawn="1"/>
        </p:nvSpPr>
        <p:spPr>
          <a:xfrm>
            <a:off x="466725" y="1325563"/>
            <a:ext cx="6386513" cy="3675062"/>
          </a:xfrm>
          <a:prstGeom prst="rect">
            <a:avLst/>
          </a:prstGeom>
          <a:noFill/>
        </p:spPr>
        <p:txBody>
          <a:bodyPr lIns="0" tIns="0" rIns="0" bIns="0">
            <a:spAutoFit/>
          </a:bodyPr>
          <a:lstStyle/>
          <a:p>
            <a:pPr fontAlgn="auto">
              <a:spcBef>
                <a:spcPts val="0"/>
              </a:spcBef>
              <a:spcAft>
                <a:spcPts val="0"/>
              </a:spcAft>
              <a:defRPr/>
            </a:pPr>
            <a:r>
              <a:rPr lang="en-US" sz="2400" dirty="0">
                <a:latin typeface="+mn-lt"/>
                <a:cs typeface="+mn-cs"/>
              </a:rPr>
              <a:t>Our mission is to provide financial security and peace of mind through our insurance, annuity and investment products and services.</a:t>
            </a:r>
          </a:p>
          <a:p>
            <a:pPr marL="0" lvl="1" fontAlgn="auto">
              <a:lnSpc>
                <a:spcPct val="95000"/>
              </a:lnSpc>
              <a:spcBef>
                <a:spcPts val="900"/>
              </a:spcBef>
              <a:spcAft>
                <a:spcPts val="0"/>
              </a:spcAft>
              <a:defRPr/>
            </a:pPr>
            <a:r>
              <a:rPr lang="en-US" dirty="0">
                <a:latin typeface="+mn-lt"/>
                <a:cs typeface="+mn-cs"/>
              </a:rPr>
              <a:t>By continuing to be a mutual company, we are uniquely aligned with our customers.</a:t>
            </a:r>
          </a:p>
          <a:p>
            <a:pPr marL="0" lvl="1" fontAlgn="auto">
              <a:lnSpc>
                <a:spcPct val="95000"/>
              </a:lnSpc>
              <a:spcBef>
                <a:spcPts val="900"/>
              </a:spcBef>
              <a:spcAft>
                <a:spcPts val="0"/>
              </a:spcAft>
              <a:defRPr/>
            </a:pPr>
            <a:r>
              <a:rPr lang="en-US" dirty="0">
                <a:latin typeface="+mn-lt"/>
                <a:cs typeface="+mn-cs"/>
              </a:rPr>
              <a:t>By maintaining superior financial strength, we protect their future.</a:t>
            </a:r>
          </a:p>
          <a:p>
            <a:pPr marL="0" lvl="1" fontAlgn="auto">
              <a:lnSpc>
                <a:spcPct val="95000"/>
              </a:lnSpc>
              <a:spcBef>
                <a:spcPts val="900"/>
              </a:spcBef>
              <a:spcAft>
                <a:spcPts val="0"/>
              </a:spcAft>
              <a:defRPr/>
            </a:pPr>
            <a:r>
              <a:rPr lang="en-US" dirty="0">
                <a:latin typeface="+mn-lt"/>
                <a:cs typeface="+mn-cs"/>
              </a:rPr>
              <a:t>By acting with integrity and humanity, we earn their trust and loyalty.</a:t>
            </a:r>
          </a:p>
          <a:p>
            <a:pPr marL="0" lvl="1" fontAlgn="auto">
              <a:lnSpc>
                <a:spcPct val="95000"/>
              </a:lnSpc>
              <a:spcBef>
                <a:spcPts val="900"/>
              </a:spcBef>
              <a:spcAft>
                <a:spcPts val="0"/>
              </a:spcAft>
              <a:defRPr/>
            </a:pPr>
            <a:r>
              <a:rPr lang="en-US" dirty="0">
                <a:latin typeface="+mn-lt"/>
                <a:cs typeface="+mn-cs"/>
              </a:rPr>
              <a:t>Every decision we make, every action we take has one overriding purpose: To be here when our customers need us.</a:t>
            </a:r>
          </a:p>
        </p:txBody>
      </p:sp>
      <p:sp>
        <p:nvSpPr>
          <p:cNvPr id="6" name="Footer Placeholder 4"/>
          <p:cNvSpPr>
            <a:spLocks noGrp="1"/>
          </p:cNvSpPr>
          <p:nvPr>
            <p:ph type="ftr" sz="quarter" idx="10"/>
          </p:nvPr>
        </p:nvSpPr>
        <p:spPr/>
        <p:txBody>
          <a:bodyPr/>
          <a:lstStyle>
            <a:lvl1pPr algn="r">
              <a:defRPr sz="900">
                <a:solidFill>
                  <a:schemeClr val="tx1"/>
                </a:solidFill>
              </a:defRPr>
            </a:lvl1pPr>
          </a:lstStyle>
          <a:p>
            <a:pPr>
              <a:defRPr/>
            </a:pPr>
            <a:r>
              <a:rPr lang="en-US" smtClean="0"/>
              <a:t>For Use With CPAs, Attorneys and Other Professional Advisors Only.  Not Intended for Retail Distribution. Advising Clients in Selecting Life Insurance Carriers in the 21st Century, SMRU 517399 (Exp. 9.30.14)</a:t>
            </a:r>
            <a:endParaRPr lang="en-US" dirty="0"/>
          </a:p>
        </p:txBody>
      </p:sp>
      <p:sp>
        <p:nvSpPr>
          <p:cNvPr id="7" name="Slide Number Placeholder 9"/>
          <p:cNvSpPr>
            <a:spLocks noGrp="1"/>
          </p:cNvSpPr>
          <p:nvPr>
            <p:ph type="sldNum" sz="quarter" idx="11"/>
          </p:nvPr>
        </p:nvSpPr>
        <p:spPr/>
        <p:txBody>
          <a:bodyPr/>
          <a:lstStyle>
            <a:lvl1pPr algn="r">
              <a:defRPr sz="900">
                <a:solidFill>
                  <a:schemeClr val="tx1"/>
                </a:solidFill>
              </a:defRPr>
            </a:lvl1pPr>
          </a:lstStyle>
          <a:p>
            <a:pPr>
              <a:defRPr/>
            </a:pPr>
            <a:fld id="{A0E2DC17-AA4E-4587-885C-3F7FC983265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_no bullets">
    <p:spTree>
      <p:nvGrpSpPr>
        <p:cNvPr id="1" name=""/>
        <p:cNvGrpSpPr/>
        <p:nvPr/>
      </p:nvGrpSpPr>
      <p:grpSpPr>
        <a:xfrm>
          <a:off x="0" y="0"/>
          <a:ext cx="0" cy="0"/>
          <a:chOff x="0" y="0"/>
          <a:chExt cx="0" cy="0"/>
        </a:xfrm>
      </p:grpSpPr>
      <p:sp>
        <p:nvSpPr>
          <p:cNvPr id="4" name="Rectangle 3"/>
          <p:cNvSpPr/>
          <p:nvPr userDrawn="1"/>
        </p:nvSpPr>
        <p:spPr>
          <a:xfrm>
            <a:off x="0" y="0"/>
            <a:ext cx="9144000" cy="5949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336170"/>
            <a:ext cx="8213725" cy="677108"/>
          </a:xfrm>
        </p:spPr>
        <p:txBody>
          <a:bodyPr/>
          <a:lstStyle>
            <a:lvl1pPr>
              <a:defRPr>
                <a:solidFill>
                  <a:schemeClr val="accent3"/>
                </a:solidFill>
              </a:defRPr>
            </a:lvl1pPr>
          </a:lstStyle>
          <a:p>
            <a:r>
              <a:rPr lang="en-US" smtClean="0"/>
              <a:t>Click to edit Master title style</a:t>
            </a:r>
            <a:endParaRPr lang="en-US" dirty="0"/>
          </a:p>
        </p:txBody>
      </p:sp>
      <p:sp>
        <p:nvSpPr>
          <p:cNvPr id="11" name="Text Placeholder 10"/>
          <p:cNvSpPr>
            <a:spLocks noGrp="1"/>
          </p:cNvSpPr>
          <p:nvPr>
            <p:ph type="body" sz="quarter" idx="10"/>
          </p:nvPr>
        </p:nvSpPr>
        <p:spPr>
          <a:xfrm>
            <a:off x="463550" y="1339850"/>
            <a:ext cx="7335838" cy="1968231"/>
          </a:xfrm>
        </p:spPr>
        <p:txBody>
          <a:bodyPr/>
          <a:lstStyle>
            <a:lvl1pPr>
              <a:defRPr lang="en-US" sz="3200" b="0" kern="1200" dirty="0" smtClean="0">
                <a:solidFill>
                  <a:schemeClr val="tx1"/>
                </a:solidFill>
                <a:latin typeface="+mn-lt"/>
                <a:ea typeface="+mn-ea"/>
                <a:cs typeface="+mn-cs"/>
              </a:defRPr>
            </a:lvl1pPr>
            <a:lvl2pPr>
              <a:buNone/>
              <a:defRPr lang="en-US" sz="1800" kern="1200" dirty="0" smtClean="0">
                <a:solidFill>
                  <a:schemeClr val="tx1"/>
                </a:solidFill>
                <a:latin typeface="+mn-lt"/>
                <a:ea typeface="+mn-ea"/>
                <a:cs typeface="+mn-cs"/>
              </a:defRPr>
            </a:lvl2pPr>
            <a:lvl3pPr>
              <a:buFont typeface="Arial" pitchFamily="34" charset="0"/>
              <a:buChar char="•"/>
              <a:defRPr lang="en-US" sz="1800" kern="1200" dirty="0" smtClean="0">
                <a:solidFill>
                  <a:schemeClr val="tx1"/>
                </a:solidFill>
                <a:latin typeface="+mn-lt"/>
                <a:ea typeface="+mn-ea"/>
                <a:cs typeface="+mn-cs"/>
              </a:defRPr>
            </a:lvl3pPr>
            <a:lvl4pPr marL="568325" indent="-223838">
              <a:buFont typeface="Tahoma" pitchFamily="34" charset="0"/>
              <a:buChar char="–"/>
              <a:defRPr lang="en-US" sz="1800" kern="1200" dirty="0" smtClean="0">
                <a:solidFill>
                  <a:schemeClr val="tx1"/>
                </a:solidFill>
                <a:latin typeface="+mn-lt"/>
                <a:ea typeface="+mn-ea"/>
                <a:cs typeface="+mn-cs"/>
              </a:defRPr>
            </a:lvl4pPr>
            <a:lvl5pPr>
              <a:buFont typeface="Arial" pitchFamily="34" charset="0"/>
              <a:buChar char="•"/>
              <a:defRPr lang="en-US" sz="1800" kern="1200" dirty="0" smtClean="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2971800" y="6400800"/>
            <a:ext cx="5486400" cy="274320"/>
          </a:xfrm>
        </p:spPr>
        <p:txBody>
          <a:bodyPr/>
          <a:lstStyle>
            <a:lvl1pPr algn="r">
              <a:defRPr sz="900">
                <a:solidFill>
                  <a:schemeClr val="tx1"/>
                </a:solidFill>
              </a:defRPr>
            </a:lvl1pPr>
          </a:lstStyle>
          <a:p>
            <a:pPr>
              <a:defRPr/>
            </a:pPr>
            <a:r>
              <a:rPr lang="en-US" dirty="0" smtClean="0"/>
              <a:t>For Use With CPAs, Attorneys and Other Professional Advisors Only.  Not Intended for Retail Distribution. Advising Clients in Selecting Life Insurance Carriers in the 21st Century</a:t>
            </a:r>
            <a:endParaRPr lang="en-US" dirty="0"/>
          </a:p>
        </p:txBody>
      </p:sp>
      <p:sp>
        <p:nvSpPr>
          <p:cNvPr id="6" name="Slide Number Placeholder 9"/>
          <p:cNvSpPr>
            <a:spLocks noGrp="1"/>
          </p:cNvSpPr>
          <p:nvPr>
            <p:ph type="sldNum" sz="quarter" idx="12"/>
          </p:nvPr>
        </p:nvSpPr>
        <p:spPr/>
        <p:txBody>
          <a:bodyPr/>
          <a:lstStyle>
            <a:lvl1pPr algn="r">
              <a:defRPr sz="900">
                <a:solidFill>
                  <a:schemeClr val="tx1"/>
                </a:solidFill>
              </a:defRPr>
            </a:lvl1pPr>
          </a:lstStyle>
          <a:p>
            <a:pPr>
              <a:defRPr/>
            </a:pPr>
            <a:fld id="{CE15BDC8-603D-4110-8518-144E0D0C05A4}"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r Good">
    <p:spTree>
      <p:nvGrpSpPr>
        <p:cNvPr id="1" name=""/>
        <p:cNvGrpSpPr/>
        <p:nvPr/>
      </p:nvGrpSpPr>
      <p:grpSpPr>
        <a:xfrm>
          <a:off x="0" y="0"/>
          <a:ext cx="0" cy="0"/>
          <a:chOff x="0" y="0"/>
          <a:chExt cx="0" cy="0"/>
        </a:xfrm>
      </p:grpSpPr>
      <p:sp>
        <p:nvSpPr>
          <p:cNvPr id="2" name="Rectangle 1"/>
          <p:cNvSpPr/>
          <p:nvPr userDrawn="1"/>
        </p:nvSpPr>
        <p:spPr>
          <a:xfrm>
            <a:off x="0" y="0"/>
            <a:ext cx="9144000" cy="5953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itle 8"/>
          <p:cNvSpPr txBox="1">
            <a:spLocks/>
          </p:cNvSpPr>
          <p:nvPr userDrawn="1"/>
        </p:nvSpPr>
        <p:spPr>
          <a:xfrm>
            <a:off x="457200" y="334963"/>
            <a:ext cx="6265863" cy="677862"/>
          </a:xfrm>
          <a:prstGeom prst="rect">
            <a:avLst/>
          </a:prstGeom>
        </p:spPr>
        <p:txBody>
          <a:bodyPr lIns="0" tIns="0" rIns="0" bIns="0">
            <a:spAutoFit/>
          </a:bodyPr>
          <a:lstStyle/>
          <a:p>
            <a:pPr fontAlgn="auto">
              <a:spcAft>
                <a:spcPts val="0"/>
              </a:spcAft>
              <a:defRPr/>
            </a:pPr>
            <a:r>
              <a:rPr lang="en-US" sz="4400" dirty="0">
                <a:solidFill>
                  <a:schemeClr val="accent3"/>
                </a:solidFill>
                <a:latin typeface="+mj-lt"/>
                <a:ea typeface="+mj-ea"/>
                <a:cs typeface="+mj-cs"/>
              </a:rPr>
              <a:t>What do we stand for?</a:t>
            </a:r>
          </a:p>
        </p:txBody>
      </p:sp>
      <p:sp>
        <p:nvSpPr>
          <p:cNvPr id="4" name="TextBox 3"/>
          <p:cNvSpPr txBox="1"/>
          <p:nvPr userDrawn="1"/>
        </p:nvSpPr>
        <p:spPr>
          <a:xfrm>
            <a:off x="454025" y="5165725"/>
            <a:ext cx="7466013" cy="369888"/>
          </a:xfrm>
          <a:prstGeom prst="rect">
            <a:avLst/>
          </a:prstGeom>
          <a:noFill/>
        </p:spPr>
        <p:txBody>
          <a:bodyPr lIns="0" tIns="0" rIns="0" bIns="0">
            <a:spAutoFit/>
          </a:bodyPr>
          <a:lstStyle/>
          <a:p>
            <a:pPr fontAlgn="auto">
              <a:spcBef>
                <a:spcPts val="0"/>
              </a:spcBef>
              <a:spcAft>
                <a:spcPts val="0"/>
              </a:spcAft>
              <a:defRPr/>
            </a:pPr>
            <a:r>
              <a:rPr lang="en-US" sz="2400" dirty="0">
                <a:solidFill>
                  <a:schemeClr val="accent1"/>
                </a:solidFill>
                <a:latin typeface="+mn-lt"/>
                <a:cs typeface="+mn-cs"/>
              </a:rPr>
              <a:t>For Good.</a:t>
            </a:r>
          </a:p>
        </p:txBody>
      </p:sp>
      <p:sp>
        <p:nvSpPr>
          <p:cNvPr id="5" name="TextBox 4"/>
          <p:cNvSpPr txBox="1"/>
          <p:nvPr userDrawn="1"/>
        </p:nvSpPr>
        <p:spPr>
          <a:xfrm>
            <a:off x="457200" y="1325563"/>
            <a:ext cx="7489825" cy="3846512"/>
          </a:xfrm>
          <a:prstGeom prst="rect">
            <a:avLst/>
          </a:prstGeom>
          <a:noFill/>
        </p:spPr>
        <p:txBody>
          <a:bodyPr lIns="0" tIns="0" rIns="0" bIns="0">
            <a:spAutoFit/>
          </a:bodyPr>
          <a:lstStyle/>
          <a:p>
            <a:pPr fontAlgn="auto">
              <a:lnSpc>
                <a:spcPct val="95000"/>
              </a:lnSpc>
              <a:spcBef>
                <a:spcPts val="0"/>
              </a:spcBef>
              <a:spcAft>
                <a:spcPts val="0"/>
              </a:spcAft>
              <a:defRPr/>
            </a:pPr>
            <a:r>
              <a:rPr lang="en-US" sz="2400" dirty="0">
                <a:latin typeface="+mn-lt"/>
                <a:cs typeface="+mn-cs"/>
              </a:rPr>
              <a:t>New York Life believes in doing the right thing today and over the long term. Not just because we’ve proven that it’s a good business practice, but because we feel in our bones that it’s a good life practice.</a:t>
            </a:r>
          </a:p>
          <a:p>
            <a:pPr fontAlgn="auto">
              <a:lnSpc>
                <a:spcPct val="105000"/>
              </a:lnSpc>
              <a:spcBef>
                <a:spcPts val="900"/>
              </a:spcBef>
              <a:spcAft>
                <a:spcPts val="0"/>
              </a:spcAft>
              <a:defRPr/>
            </a:pPr>
            <a:r>
              <a:rPr lang="en-US" dirty="0">
                <a:latin typeface="+mn-lt"/>
                <a:cs typeface="+mn-cs"/>
              </a:rPr>
              <a:t>Our products are designed to protect our clients and their families and, by doing so, to further the social good. Every day we set a high bar for ourselves and make decisions based on our own values, not by what everyone else does. We aspire to greatness, but never at the expense of goodness. Profit is not our bottom line. This conviction is the reason our company is thriving today. It’s the reason our employees and agents choose to work with us. It’s the reason our clients and policyholders trust us to keep our promises. And it’s how we will continue to serve them.</a:t>
            </a:r>
          </a:p>
        </p:txBody>
      </p:sp>
      <p:sp>
        <p:nvSpPr>
          <p:cNvPr id="6" name="Footer Placeholder 4"/>
          <p:cNvSpPr>
            <a:spLocks noGrp="1"/>
          </p:cNvSpPr>
          <p:nvPr>
            <p:ph type="ftr" sz="quarter" idx="10"/>
          </p:nvPr>
        </p:nvSpPr>
        <p:spPr/>
        <p:txBody>
          <a:bodyPr/>
          <a:lstStyle>
            <a:lvl1pPr algn="r">
              <a:defRPr sz="900">
                <a:solidFill>
                  <a:schemeClr val="tx1"/>
                </a:solidFill>
              </a:defRPr>
            </a:lvl1pPr>
          </a:lstStyle>
          <a:p>
            <a:pPr>
              <a:defRPr/>
            </a:pPr>
            <a:r>
              <a:rPr lang="en-US" smtClean="0"/>
              <a:t>For Use With CPAs, Attorneys and Other Professional Advisors Only.  Not Intended for Retail Distribution. Advising Clients in Selecting Life Insurance Carriers in the 21st Century, SMRU 517399 (Exp. 9.30.14)</a:t>
            </a:r>
            <a:endParaRPr lang="en-US" dirty="0"/>
          </a:p>
        </p:txBody>
      </p:sp>
      <p:sp>
        <p:nvSpPr>
          <p:cNvPr id="7" name="Slide Number Placeholder 9"/>
          <p:cNvSpPr>
            <a:spLocks noGrp="1"/>
          </p:cNvSpPr>
          <p:nvPr>
            <p:ph type="sldNum" sz="quarter" idx="11"/>
          </p:nvPr>
        </p:nvSpPr>
        <p:spPr/>
        <p:txBody>
          <a:bodyPr/>
          <a:lstStyle>
            <a:lvl1pPr algn="r">
              <a:defRPr sz="900">
                <a:solidFill>
                  <a:schemeClr val="tx1"/>
                </a:solidFill>
              </a:defRPr>
            </a:lvl1pPr>
          </a:lstStyle>
          <a:p>
            <a:pPr>
              <a:defRPr/>
            </a:pPr>
            <a:fld id="{44718696-45A2-4115-A6A6-2020324C0714}"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Circles Steel Slide">
    <p:spTree>
      <p:nvGrpSpPr>
        <p:cNvPr id="1" name=""/>
        <p:cNvGrpSpPr/>
        <p:nvPr/>
      </p:nvGrpSpPr>
      <p:grpSpPr>
        <a:xfrm>
          <a:off x="0" y="0"/>
          <a:ext cx="0" cy="0"/>
          <a:chOff x="0" y="0"/>
          <a:chExt cx="0" cy="0"/>
        </a:xfrm>
      </p:grpSpPr>
      <p:pic>
        <p:nvPicPr>
          <p:cNvPr id="4" name="Picture 10" descr="Circles_Steel_RGB_10x75_50.pn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0"/>
            <a:ext cx="7315200" cy="4846638"/>
          </a:xfrm>
          <a:prstGeom prst="rect">
            <a:avLst/>
          </a:prstGeom>
          <a:solidFill>
            <a:srgbClr val="E6E9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bwMode="white">
          <a:xfrm>
            <a:off x="0" y="5951538"/>
            <a:ext cx="9144000" cy="906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5" descr="Picture 50.png"/>
          <p:cNvPicPr>
            <a:picLocks noChangeAspect="1"/>
          </p:cNvPicPr>
          <p:nvPr userDrawn="1"/>
        </p:nvPicPr>
        <p:blipFill>
          <a:blip r:embed="rId3" cstate="print"/>
          <a:srcRect/>
          <a:stretch>
            <a:fillRect/>
          </a:stretch>
        </p:blipFill>
        <p:spPr bwMode="auto">
          <a:xfrm>
            <a:off x="417513" y="6143625"/>
            <a:ext cx="552450" cy="520700"/>
          </a:xfrm>
          <a:prstGeom prst="rect">
            <a:avLst/>
          </a:prstGeom>
          <a:noFill/>
          <a:ln w="9525">
            <a:noFill/>
            <a:miter lim="800000"/>
            <a:headEnd/>
            <a:tailEnd/>
          </a:ln>
        </p:spPr>
      </p:pic>
      <p:sp>
        <p:nvSpPr>
          <p:cNvPr id="2" name="Title 1"/>
          <p:cNvSpPr>
            <a:spLocks noGrp="1"/>
          </p:cNvSpPr>
          <p:nvPr>
            <p:ph type="ctrTitle"/>
          </p:nvPr>
        </p:nvSpPr>
        <p:spPr>
          <a:xfrm>
            <a:off x="438379" y="495271"/>
            <a:ext cx="6736971" cy="664797"/>
          </a:xfrm>
        </p:spPr>
        <p:txBody>
          <a:bodyPr/>
          <a:lstStyle>
            <a:lvl1pPr>
              <a:lnSpc>
                <a:spcPct val="80000"/>
              </a:lnSpc>
              <a:defRPr sz="5400" b="0">
                <a:solidFill>
                  <a:schemeClr val="accent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63551" y="3483864"/>
            <a:ext cx="6400800" cy="307777"/>
          </a:xfrm>
        </p:spPr>
        <p:txBody>
          <a:bodyPr rtlCol="0"/>
          <a:lstStyle>
            <a:lvl1pPr marL="0" indent="0" algn="l" defTabSz="914400" rtl="0" eaLnBrk="1" latinLnBrk="0" hangingPunct="1">
              <a:lnSpc>
                <a:spcPct val="100000"/>
              </a:lnSpc>
              <a:spcBef>
                <a:spcPts val="0"/>
              </a:spcBef>
              <a:buFont typeface="Arial" pitchFamily="34" charset="0"/>
              <a:buNone/>
              <a:defRPr lang="en-US" sz="2000" b="0" kern="120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Footer Placeholder 4"/>
          <p:cNvSpPr>
            <a:spLocks noGrp="1"/>
          </p:cNvSpPr>
          <p:nvPr>
            <p:ph type="ftr" sz="quarter" idx="10"/>
          </p:nvPr>
        </p:nvSpPr>
        <p:spPr/>
        <p:txBody>
          <a:bodyPr/>
          <a:lstStyle>
            <a:lvl1pPr algn="r">
              <a:defRPr sz="900">
                <a:solidFill>
                  <a:schemeClr val="tx1"/>
                </a:solidFill>
              </a:defRPr>
            </a:lvl1pPr>
          </a:lstStyle>
          <a:p>
            <a:pPr>
              <a:defRPr/>
            </a:pPr>
            <a:r>
              <a:rPr lang="en-US" smtClean="0"/>
              <a:t>For Use With CPAs, Attorneys and Other Professional Advisors Only.  Not Intended for Retail Distribution. Advising Clients in Selecting Life Insurance Carriers in the 21st Century, SMRU 517399 (Exp. 9.30.14)</a:t>
            </a:r>
            <a:endParaRPr lang="en-US" dirty="0"/>
          </a:p>
        </p:txBody>
      </p:sp>
      <p:sp>
        <p:nvSpPr>
          <p:cNvPr id="9" name="Slide Number Placeholder 9"/>
          <p:cNvSpPr>
            <a:spLocks noGrp="1"/>
          </p:cNvSpPr>
          <p:nvPr>
            <p:ph type="sldNum" sz="quarter" idx="11"/>
          </p:nvPr>
        </p:nvSpPr>
        <p:spPr/>
        <p:txBody>
          <a:bodyPr/>
          <a:lstStyle>
            <a:lvl1pPr algn="r">
              <a:defRPr sz="900">
                <a:solidFill>
                  <a:schemeClr val="tx1"/>
                </a:solidFill>
              </a:defRPr>
            </a:lvl1pPr>
          </a:lstStyle>
          <a:p>
            <a:pPr>
              <a:defRPr/>
            </a:pPr>
            <a:fld id="{ACAB4C95-CA20-4D66-9397-0013E8135D8F}"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Crosshatch Forest Slide">
    <p:spTree>
      <p:nvGrpSpPr>
        <p:cNvPr id="1" name=""/>
        <p:cNvGrpSpPr/>
        <p:nvPr/>
      </p:nvGrpSpPr>
      <p:grpSpPr>
        <a:xfrm>
          <a:off x="0" y="0"/>
          <a:ext cx="0" cy="0"/>
          <a:chOff x="0" y="0"/>
          <a:chExt cx="0" cy="0"/>
        </a:xfrm>
      </p:grpSpPr>
      <p:pic>
        <p:nvPicPr>
          <p:cNvPr id="4" name="Picture 10" descr="Crosshatch_Forest_RGB_10x75_50.pn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0"/>
            <a:ext cx="7315200" cy="4846638"/>
          </a:xfrm>
          <a:prstGeom prst="rect">
            <a:avLst/>
          </a:prstGeom>
          <a:solidFill>
            <a:srgbClr val="F0F5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bwMode="white">
          <a:xfrm>
            <a:off x="0" y="5951538"/>
            <a:ext cx="9144000" cy="906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5" descr="Picture 50.png"/>
          <p:cNvPicPr>
            <a:picLocks noChangeAspect="1"/>
          </p:cNvPicPr>
          <p:nvPr userDrawn="1"/>
        </p:nvPicPr>
        <p:blipFill>
          <a:blip r:embed="rId3" cstate="print"/>
          <a:srcRect/>
          <a:stretch>
            <a:fillRect/>
          </a:stretch>
        </p:blipFill>
        <p:spPr bwMode="auto">
          <a:xfrm>
            <a:off x="417513" y="6143625"/>
            <a:ext cx="552450" cy="520700"/>
          </a:xfrm>
          <a:prstGeom prst="rect">
            <a:avLst/>
          </a:prstGeom>
          <a:noFill/>
          <a:ln w="9525">
            <a:noFill/>
            <a:miter lim="800000"/>
            <a:headEnd/>
            <a:tailEnd/>
          </a:ln>
        </p:spPr>
      </p:pic>
      <p:sp>
        <p:nvSpPr>
          <p:cNvPr id="2" name="Title 1"/>
          <p:cNvSpPr>
            <a:spLocks noGrp="1"/>
          </p:cNvSpPr>
          <p:nvPr>
            <p:ph type="ctrTitle"/>
          </p:nvPr>
        </p:nvSpPr>
        <p:spPr>
          <a:xfrm>
            <a:off x="438379" y="495271"/>
            <a:ext cx="6736971" cy="664797"/>
          </a:xfrm>
        </p:spPr>
        <p:txBody>
          <a:bodyPr/>
          <a:lstStyle>
            <a:lvl1pPr>
              <a:lnSpc>
                <a:spcPct val="80000"/>
              </a:lnSpc>
              <a:defRPr sz="5400" b="0">
                <a:solidFill>
                  <a:schemeClr val="accent4"/>
                </a:solidFill>
              </a:defRPr>
            </a:lvl1pPr>
          </a:lstStyle>
          <a:p>
            <a:r>
              <a:rPr lang="en-US" smtClean="0"/>
              <a:t>Click to edit Master title style</a:t>
            </a:r>
            <a:endParaRPr lang="en-US" dirty="0"/>
          </a:p>
        </p:txBody>
      </p:sp>
      <p:sp>
        <p:nvSpPr>
          <p:cNvPr id="14" name="Subtitle 2"/>
          <p:cNvSpPr>
            <a:spLocks noGrp="1"/>
          </p:cNvSpPr>
          <p:nvPr>
            <p:ph type="subTitle" idx="1"/>
          </p:nvPr>
        </p:nvSpPr>
        <p:spPr>
          <a:xfrm>
            <a:off x="463551" y="3483864"/>
            <a:ext cx="6400800" cy="307777"/>
          </a:xfrm>
        </p:spPr>
        <p:txBody>
          <a:bodyPr rtlCol="0"/>
          <a:lstStyle>
            <a:lvl1pPr marL="0" indent="0" algn="l" defTabSz="914400" rtl="0" eaLnBrk="1" latinLnBrk="0" hangingPunct="1">
              <a:lnSpc>
                <a:spcPct val="100000"/>
              </a:lnSpc>
              <a:spcBef>
                <a:spcPts val="0"/>
              </a:spcBef>
              <a:buFont typeface="Arial" pitchFamily="34" charset="0"/>
              <a:buNone/>
              <a:defRPr lang="en-US" sz="2000" b="0" kern="120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Footer Placeholder 4"/>
          <p:cNvSpPr>
            <a:spLocks noGrp="1"/>
          </p:cNvSpPr>
          <p:nvPr>
            <p:ph type="ftr" sz="quarter" idx="10"/>
          </p:nvPr>
        </p:nvSpPr>
        <p:spPr/>
        <p:txBody>
          <a:bodyPr/>
          <a:lstStyle>
            <a:lvl1pPr algn="r">
              <a:defRPr sz="900">
                <a:solidFill>
                  <a:schemeClr val="tx1"/>
                </a:solidFill>
              </a:defRPr>
            </a:lvl1pPr>
          </a:lstStyle>
          <a:p>
            <a:pPr>
              <a:defRPr/>
            </a:pPr>
            <a:r>
              <a:rPr lang="en-US" smtClean="0"/>
              <a:t>For Use With CPAs, Attorneys and Other Professional Advisors Only.  Not Intended for Retail Distribution. Advising Clients in Selecting Life Insurance Carriers in the 21st Century, SMRU 517399 (Exp. 9.30.14)</a:t>
            </a:r>
            <a:endParaRPr lang="en-US" dirty="0"/>
          </a:p>
        </p:txBody>
      </p:sp>
      <p:sp>
        <p:nvSpPr>
          <p:cNvPr id="9" name="Slide Number Placeholder 9"/>
          <p:cNvSpPr>
            <a:spLocks noGrp="1"/>
          </p:cNvSpPr>
          <p:nvPr>
            <p:ph type="sldNum" sz="quarter" idx="11"/>
          </p:nvPr>
        </p:nvSpPr>
        <p:spPr/>
        <p:txBody>
          <a:bodyPr/>
          <a:lstStyle>
            <a:lvl1pPr algn="r">
              <a:defRPr sz="900">
                <a:solidFill>
                  <a:schemeClr val="tx1"/>
                </a:solidFill>
              </a:defRPr>
            </a:lvl1pPr>
          </a:lstStyle>
          <a:p>
            <a:pPr>
              <a:defRPr/>
            </a:pPr>
            <a:fld id="{8E332439-F08E-4DB4-A365-ACD6D7A4510D}"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Diagonal Dark Grass Slide">
    <p:spTree>
      <p:nvGrpSpPr>
        <p:cNvPr id="1" name=""/>
        <p:cNvGrpSpPr/>
        <p:nvPr/>
      </p:nvGrpSpPr>
      <p:grpSpPr>
        <a:xfrm>
          <a:off x="0" y="0"/>
          <a:ext cx="0" cy="0"/>
          <a:chOff x="0" y="0"/>
          <a:chExt cx="0" cy="0"/>
        </a:xfrm>
      </p:grpSpPr>
      <p:pic>
        <p:nvPicPr>
          <p:cNvPr id="4" name="Picture 10" descr="Diagonal_Dark_Grass_RGB_10x75_50.pn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0"/>
            <a:ext cx="7315200" cy="4846638"/>
          </a:xfrm>
          <a:prstGeom prst="rect">
            <a:avLst/>
          </a:prstGeom>
          <a:solidFill>
            <a:srgbClr val="F1F2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bwMode="white">
          <a:xfrm>
            <a:off x="0" y="5951538"/>
            <a:ext cx="9144000" cy="906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5" descr="Picture 50.png"/>
          <p:cNvPicPr>
            <a:picLocks noChangeAspect="1"/>
          </p:cNvPicPr>
          <p:nvPr userDrawn="1"/>
        </p:nvPicPr>
        <p:blipFill>
          <a:blip r:embed="rId3" cstate="print"/>
          <a:srcRect/>
          <a:stretch>
            <a:fillRect/>
          </a:stretch>
        </p:blipFill>
        <p:spPr bwMode="auto">
          <a:xfrm>
            <a:off x="417513" y="6143625"/>
            <a:ext cx="552450" cy="520700"/>
          </a:xfrm>
          <a:prstGeom prst="rect">
            <a:avLst/>
          </a:prstGeom>
          <a:noFill/>
          <a:ln w="9525">
            <a:noFill/>
            <a:miter lim="800000"/>
            <a:headEnd/>
            <a:tailEnd/>
          </a:ln>
        </p:spPr>
      </p:pic>
      <p:sp>
        <p:nvSpPr>
          <p:cNvPr id="2" name="Title 1"/>
          <p:cNvSpPr>
            <a:spLocks noGrp="1"/>
          </p:cNvSpPr>
          <p:nvPr>
            <p:ph type="ctrTitle"/>
          </p:nvPr>
        </p:nvSpPr>
        <p:spPr>
          <a:xfrm>
            <a:off x="438379" y="495271"/>
            <a:ext cx="6736971" cy="664797"/>
          </a:xfrm>
        </p:spPr>
        <p:txBody>
          <a:bodyPr/>
          <a:lstStyle>
            <a:lvl1pPr>
              <a:lnSpc>
                <a:spcPct val="80000"/>
              </a:lnSpc>
              <a:defRPr sz="5400" b="0">
                <a:solidFill>
                  <a:schemeClr val="accent2"/>
                </a:solidFill>
              </a:defRPr>
            </a:lvl1pPr>
          </a:lstStyle>
          <a:p>
            <a:r>
              <a:rPr lang="en-US" smtClean="0"/>
              <a:t>Click to edit Master title style</a:t>
            </a:r>
            <a:endParaRPr lang="en-US" dirty="0"/>
          </a:p>
        </p:txBody>
      </p:sp>
      <p:sp>
        <p:nvSpPr>
          <p:cNvPr id="14" name="Subtitle 2"/>
          <p:cNvSpPr>
            <a:spLocks noGrp="1"/>
          </p:cNvSpPr>
          <p:nvPr>
            <p:ph type="subTitle" idx="1"/>
          </p:nvPr>
        </p:nvSpPr>
        <p:spPr>
          <a:xfrm>
            <a:off x="463551" y="3483864"/>
            <a:ext cx="6400800" cy="307777"/>
          </a:xfrm>
        </p:spPr>
        <p:txBody>
          <a:bodyPr rtlCol="0"/>
          <a:lstStyle>
            <a:lvl1pPr marL="0" indent="0" algn="l" defTabSz="914400" rtl="0" eaLnBrk="1" latinLnBrk="0" hangingPunct="1">
              <a:lnSpc>
                <a:spcPct val="100000"/>
              </a:lnSpc>
              <a:spcBef>
                <a:spcPts val="0"/>
              </a:spcBef>
              <a:buFont typeface="Arial" pitchFamily="34" charset="0"/>
              <a:buNone/>
              <a:defRPr lang="en-US" sz="2000" b="0" kern="120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Footer Placeholder 4"/>
          <p:cNvSpPr>
            <a:spLocks noGrp="1"/>
          </p:cNvSpPr>
          <p:nvPr>
            <p:ph type="ftr" sz="quarter" idx="10"/>
          </p:nvPr>
        </p:nvSpPr>
        <p:spPr/>
        <p:txBody>
          <a:bodyPr/>
          <a:lstStyle>
            <a:lvl1pPr algn="r">
              <a:defRPr sz="900">
                <a:solidFill>
                  <a:schemeClr val="tx1"/>
                </a:solidFill>
              </a:defRPr>
            </a:lvl1pPr>
          </a:lstStyle>
          <a:p>
            <a:pPr>
              <a:defRPr/>
            </a:pPr>
            <a:r>
              <a:rPr lang="en-US" smtClean="0"/>
              <a:t>For Use With CPAs, Attorneys and Other Professional Advisors Only.  Not Intended for Retail Distribution. Advising Clients in Selecting Life Insurance Carriers in the 21st Century, SMRU 517399 (Exp. 9.30.14)</a:t>
            </a:r>
            <a:endParaRPr lang="en-US" dirty="0"/>
          </a:p>
        </p:txBody>
      </p:sp>
      <p:sp>
        <p:nvSpPr>
          <p:cNvPr id="9" name="Slide Number Placeholder 9"/>
          <p:cNvSpPr>
            <a:spLocks noGrp="1"/>
          </p:cNvSpPr>
          <p:nvPr>
            <p:ph type="sldNum" sz="quarter" idx="11"/>
          </p:nvPr>
        </p:nvSpPr>
        <p:spPr/>
        <p:txBody>
          <a:bodyPr/>
          <a:lstStyle>
            <a:lvl1pPr algn="r">
              <a:defRPr sz="900">
                <a:solidFill>
                  <a:schemeClr val="tx1"/>
                </a:solidFill>
              </a:defRPr>
            </a:lvl1pPr>
          </a:lstStyle>
          <a:p>
            <a:pPr>
              <a:defRPr/>
            </a:pPr>
            <a:fld id="{1BB88BB4-DF11-40D7-AC60-A394637C1D36}"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Diagonal Light Sunset Slide">
    <p:spTree>
      <p:nvGrpSpPr>
        <p:cNvPr id="1" name=""/>
        <p:cNvGrpSpPr/>
        <p:nvPr/>
      </p:nvGrpSpPr>
      <p:grpSpPr>
        <a:xfrm>
          <a:off x="0" y="0"/>
          <a:ext cx="0" cy="0"/>
          <a:chOff x="0" y="0"/>
          <a:chExt cx="0" cy="0"/>
        </a:xfrm>
      </p:grpSpPr>
      <p:pic>
        <p:nvPicPr>
          <p:cNvPr id="4" name="Picture 10" descr="Diagonal_Light_Sunset_RGB_10x75_50.pn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0"/>
            <a:ext cx="7315200" cy="4846638"/>
          </a:xfrm>
          <a:prstGeom prst="rect">
            <a:avLst/>
          </a:prstGeom>
          <a:solidFill>
            <a:srgbClr val="F7EF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bwMode="white">
          <a:xfrm>
            <a:off x="0" y="5951538"/>
            <a:ext cx="9144000" cy="906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5" descr="Picture 50.png"/>
          <p:cNvPicPr>
            <a:picLocks noChangeAspect="1"/>
          </p:cNvPicPr>
          <p:nvPr userDrawn="1"/>
        </p:nvPicPr>
        <p:blipFill>
          <a:blip r:embed="rId3" cstate="print"/>
          <a:srcRect/>
          <a:stretch>
            <a:fillRect/>
          </a:stretch>
        </p:blipFill>
        <p:spPr bwMode="auto">
          <a:xfrm>
            <a:off x="417513" y="6143625"/>
            <a:ext cx="552450" cy="520700"/>
          </a:xfrm>
          <a:prstGeom prst="rect">
            <a:avLst/>
          </a:prstGeom>
          <a:noFill/>
          <a:ln w="9525">
            <a:noFill/>
            <a:miter lim="800000"/>
            <a:headEnd/>
            <a:tailEnd/>
          </a:ln>
        </p:spPr>
      </p:pic>
      <p:sp>
        <p:nvSpPr>
          <p:cNvPr id="2" name="Title 1"/>
          <p:cNvSpPr>
            <a:spLocks noGrp="1"/>
          </p:cNvSpPr>
          <p:nvPr>
            <p:ph type="ctrTitle"/>
          </p:nvPr>
        </p:nvSpPr>
        <p:spPr>
          <a:xfrm>
            <a:off x="438379" y="495271"/>
            <a:ext cx="6736971" cy="664797"/>
          </a:xfrm>
        </p:spPr>
        <p:txBody>
          <a:bodyPr/>
          <a:lstStyle>
            <a:lvl1pPr>
              <a:lnSpc>
                <a:spcPct val="80000"/>
              </a:lnSpc>
              <a:defRPr sz="5400" b="0">
                <a:solidFill>
                  <a:schemeClr val="accent5"/>
                </a:solidFill>
              </a:defRPr>
            </a:lvl1pPr>
          </a:lstStyle>
          <a:p>
            <a:r>
              <a:rPr lang="en-US" smtClean="0"/>
              <a:t>Click to edit Master title style</a:t>
            </a:r>
            <a:endParaRPr lang="en-US" dirty="0"/>
          </a:p>
        </p:txBody>
      </p:sp>
      <p:sp>
        <p:nvSpPr>
          <p:cNvPr id="14" name="Subtitle 2"/>
          <p:cNvSpPr>
            <a:spLocks noGrp="1"/>
          </p:cNvSpPr>
          <p:nvPr>
            <p:ph type="subTitle" idx="1"/>
          </p:nvPr>
        </p:nvSpPr>
        <p:spPr>
          <a:xfrm>
            <a:off x="463551" y="3483864"/>
            <a:ext cx="6400800" cy="307777"/>
          </a:xfrm>
        </p:spPr>
        <p:txBody>
          <a:bodyPr rtlCol="0"/>
          <a:lstStyle>
            <a:lvl1pPr marL="0" indent="0" algn="l" defTabSz="914400" rtl="0" eaLnBrk="1" latinLnBrk="0" hangingPunct="1">
              <a:lnSpc>
                <a:spcPct val="100000"/>
              </a:lnSpc>
              <a:spcBef>
                <a:spcPts val="0"/>
              </a:spcBef>
              <a:buFont typeface="Arial" pitchFamily="34" charset="0"/>
              <a:buNone/>
              <a:defRPr lang="en-US" sz="2000" b="0" kern="120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Footer Placeholder 4"/>
          <p:cNvSpPr>
            <a:spLocks noGrp="1"/>
          </p:cNvSpPr>
          <p:nvPr>
            <p:ph type="ftr" sz="quarter" idx="10"/>
          </p:nvPr>
        </p:nvSpPr>
        <p:spPr/>
        <p:txBody>
          <a:bodyPr/>
          <a:lstStyle>
            <a:lvl1pPr algn="r">
              <a:defRPr sz="900">
                <a:solidFill>
                  <a:schemeClr val="tx1"/>
                </a:solidFill>
              </a:defRPr>
            </a:lvl1pPr>
          </a:lstStyle>
          <a:p>
            <a:pPr>
              <a:defRPr/>
            </a:pPr>
            <a:r>
              <a:rPr lang="en-US" smtClean="0"/>
              <a:t>For Use With CPAs, Attorneys and Other Professional Advisors Only.  Not Intended for Retail Distribution. Advising Clients in Selecting Life Insurance Carriers in the 21st Century, SMRU 517399 (Exp. 9.30.14)</a:t>
            </a:r>
            <a:endParaRPr lang="en-US" dirty="0"/>
          </a:p>
        </p:txBody>
      </p:sp>
      <p:sp>
        <p:nvSpPr>
          <p:cNvPr id="9" name="Slide Number Placeholder 9"/>
          <p:cNvSpPr>
            <a:spLocks noGrp="1"/>
          </p:cNvSpPr>
          <p:nvPr>
            <p:ph type="sldNum" sz="quarter" idx="11"/>
          </p:nvPr>
        </p:nvSpPr>
        <p:spPr/>
        <p:txBody>
          <a:bodyPr/>
          <a:lstStyle>
            <a:lvl1pPr algn="r">
              <a:defRPr sz="900">
                <a:solidFill>
                  <a:schemeClr val="tx1"/>
                </a:solidFill>
              </a:defRPr>
            </a:lvl1pPr>
          </a:lstStyle>
          <a:p>
            <a:pPr>
              <a:defRPr/>
            </a:pPr>
            <a:fld id="{8AC5B43E-D2E5-4B30-B7F9-C5B27128BC16}"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Diamond Sunset Slide">
    <p:spTree>
      <p:nvGrpSpPr>
        <p:cNvPr id="1" name=""/>
        <p:cNvGrpSpPr/>
        <p:nvPr/>
      </p:nvGrpSpPr>
      <p:grpSpPr>
        <a:xfrm>
          <a:off x="0" y="0"/>
          <a:ext cx="0" cy="0"/>
          <a:chOff x="0" y="0"/>
          <a:chExt cx="0" cy="0"/>
        </a:xfrm>
      </p:grpSpPr>
      <p:pic>
        <p:nvPicPr>
          <p:cNvPr id="4" name="Picture 10" descr="Diamond_Sunset_RGB_10x75_50.pn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0"/>
            <a:ext cx="7315200" cy="4846638"/>
          </a:xfrm>
          <a:prstGeom prst="rect">
            <a:avLst/>
          </a:prstGeom>
          <a:solidFill>
            <a:srgbClr val="F7EF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bwMode="white">
          <a:xfrm>
            <a:off x="0" y="5951538"/>
            <a:ext cx="9144000" cy="906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5" descr="Picture 50.png"/>
          <p:cNvPicPr>
            <a:picLocks noChangeAspect="1"/>
          </p:cNvPicPr>
          <p:nvPr userDrawn="1"/>
        </p:nvPicPr>
        <p:blipFill>
          <a:blip r:embed="rId3" cstate="print"/>
          <a:srcRect/>
          <a:stretch>
            <a:fillRect/>
          </a:stretch>
        </p:blipFill>
        <p:spPr bwMode="auto">
          <a:xfrm>
            <a:off x="417513" y="6143625"/>
            <a:ext cx="552450" cy="520700"/>
          </a:xfrm>
          <a:prstGeom prst="rect">
            <a:avLst/>
          </a:prstGeom>
          <a:noFill/>
          <a:ln w="9525">
            <a:noFill/>
            <a:miter lim="800000"/>
            <a:headEnd/>
            <a:tailEnd/>
          </a:ln>
        </p:spPr>
      </p:pic>
      <p:sp>
        <p:nvSpPr>
          <p:cNvPr id="2" name="Title 1"/>
          <p:cNvSpPr>
            <a:spLocks noGrp="1"/>
          </p:cNvSpPr>
          <p:nvPr>
            <p:ph type="ctrTitle"/>
          </p:nvPr>
        </p:nvSpPr>
        <p:spPr>
          <a:xfrm>
            <a:off x="438379" y="495271"/>
            <a:ext cx="6736971" cy="664797"/>
          </a:xfrm>
        </p:spPr>
        <p:txBody>
          <a:bodyPr/>
          <a:lstStyle>
            <a:lvl1pPr>
              <a:lnSpc>
                <a:spcPct val="80000"/>
              </a:lnSpc>
              <a:defRPr sz="5400" b="0">
                <a:solidFill>
                  <a:schemeClr val="accent5"/>
                </a:solidFill>
              </a:defRPr>
            </a:lvl1pPr>
          </a:lstStyle>
          <a:p>
            <a:r>
              <a:rPr lang="en-US" smtClean="0"/>
              <a:t>Click to edit Master title style</a:t>
            </a:r>
            <a:endParaRPr lang="en-US" dirty="0"/>
          </a:p>
        </p:txBody>
      </p:sp>
      <p:sp>
        <p:nvSpPr>
          <p:cNvPr id="14" name="Subtitle 2"/>
          <p:cNvSpPr>
            <a:spLocks noGrp="1"/>
          </p:cNvSpPr>
          <p:nvPr>
            <p:ph type="subTitle" idx="1"/>
          </p:nvPr>
        </p:nvSpPr>
        <p:spPr>
          <a:xfrm>
            <a:off x="463551" y="3483864"/>
            <a:ext cx="6400800" cy="307777"/>
          </a:xfrm>
        </p:spPr>
        <p:txBody>
          <a:bodyPr rtlCol="0"/>
          <a:lstStyle>
            <a:lvl1pPr marL="0" indent="0" algn="l" defTabSz="914400" rtl="0" eaLnBrk="1" latinLnBrk="0" hangingPunct="1">
              <a:lnSpc>
                <a:spcPct val="100000"/>
              </a:lnSpc>
              <a:spcBef>
                <a:spcPts val="0"/>
              </a:spcBef>
              <a:buFont typeface="Arial" pitchFamily="34" charset="0"/>
              <a:buNone/>
              <a:defRPr lang="en-US" sz="2000" b="0" kern="120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Footer Placeholder 4"/>
          <p:cNvSpPr>
            <a:spLocks noGrp="1"/>
          </p:cNvSpPr>
          <p:nvPr>
            <p:ph type="ftr" sz="quarter" idx="10"/>
          </p:nvPr>
        </p:nvSpPr>
        <p:spPr/>
        <p:txBody>
          <a:bodyPr/>
          <a:lstStyle>
            <a:lvl1pPr algn="r">
              <a:defRPr sz="900">
                <a:solidFill>
                  <a:schemeClr val="tx1"/>
                </a:solidFill>
              </a:defRPr>
            </a:lvl1pPr>
          </a:lstStyle>
          <a:p>
            <a:pPr>
              <a:defRPr/>
            </a:pPr>
            <a:r>
              <a:rPr lang="en-US" smtClean="0"/>
              <a:t>For Use With CPAs, Attorneys and Other Professional Advisors Only.  Not Intended for Retail Distribution. Advising Clients in Selecting Life Insurance Carriers in the 21st Century, SMRU 517399 (Exp. 9.30.14)</a:t>
            </a:r>
            <a:endParaRPr lang="en-US" dirty="0"/>
          </a:p>
        </p:txBody>
      </p:sp>
      <p:sp>
        <p:nvSpPr>
          <p:cNvPr id="9" name="Slide Number Placeholder 9"/>
          <p:cNvSpPr>
            <a:spLocks noGrp="1"/>
          </p:cNvSpPr>
          <p:nvPr>
            <p:ph type="sldNum" sz="quarter" idx="11"/>
          </p:nvPr>
        </p:nvSpPr>
        <p:spPr/>
        <p:txBody>
          <a:bodyPr/>
          <a:lstStyle>
            <a:lvl1pPr algn="r">
              <a:defRPr sz="900">
                <a:solidFill>
                  <a:schemeClr val="tx1"/>
                </a:solidFill>
              </a:defRPr>
            </a:lvl1pPr>
          </a:lstStyle>
          <a:p>
            <a:pPr>
              <a:defRPr/>
            </a:pPr>
            <a:fld id="{525B12A9-18F8-457B-8709-6F7CAFC1993E}"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Dots Grass Slide">
    <p:spTree>
      <p:nvGrpSpPr>
        <p:cNvPr id="1" name=""/>
        <p:cNvGrpSpPr/>
        <p:nvPr/>
      </p:nvGrpSpPr>
      <p:grpSpPr>
        <a:xfrm>
          <a:off x="0" y="0"/>
          <a:ext cx="0" cy="0"/>
          <a:chOff x="0" y="0"/>
          <a:chExt cx="0" cy="0"/>
        </a:xfrm>
      </p:grpSpPr>
      <p:pic>
        <p:nvPicPr>
          <p:cNvPr id="4" name="Picture 10" descr="Dots_Grass_RGB_10x75_50.pn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0"/>
            <a:ext cx="7315200" cy="4846638"/>
          </a:xfrm>
          <a:prstGeom prst="rect">
            <a:avLst/>
          </a:prstGeom>
          <a:solidFill>
            <a:srgbClr val="F1F2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bwMode="white">
          <a:xfrm>
            <a:off x="0" y="5951538"/>
            <a:ext cx="9144000" cy="906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5" descr="Picture 50.png"/>
          <p:cNvPicPr>
            <a:picLocks noChangeAspect="1"/>
          </p:cNvPicPr>
          <p:nvPr userDrawn="1"/>
        </p:nvPicPr>
        <p:blipFill>
          <a:blip r:embed="rId3" cstate="print"/>
          <a:srcRect/>
          <a:stretch>
            <a:fillRect/>
          </a:stretch>
        </p:blipFill>
        <p:spPr bwMode="auto">
          <a:xfrm>
            <a:off x="417513" y="6143625"/>
            <a:ext cx="552450" cy="520700"/>
          </a:xfrm>
          <a:prstGeom prst="rect">
            <a:avLst/>
          </a:prstGeom>
          <a:noFill/>
          <a:ln w="9525">
            <a:noFill/>
            <a:miter lim="800000"/>
            <a:headEnd/>
            <a:tailEnd/>
          </a:ln>
        </p:spPr>
      </p:pic>
      <p:sp>
        <p:nvSpPr>
          <p:cNvPr id="2" name="Title 1"/>
          <p:cNvSpPr>
            <a:spLocks noGrp="1"/>
          </p:cNvSpPr>
          <p:nvPr>
            <p:ph type="ctrTitle"/>
          </p:nvPr>
        </p:nvSpPr>
        <p:spPr>
          <a:xfrm>
            <a:off x="438379" y="495271"/>
            <a:ext cx="6736971" cy="664797"/>
          </a:xfrm>
        </p:spPr>
        <p:txBody>
          <a:bodyPr/>
          <a:lstStyle>
            <a:lvl1pPr>
              <a:lnSpc>
                <a:spcPct val="80000"/>
              </a:lnSpc>
              <a:defRPr sz="5400" b="0">
                <a:solidFill>
                  <a:schemeClr val="accent2"/>
                </a:solidFill>
              </a:defRPr>
            </a:lvl1pPr>
          </a:lstStyle>
          <a:p>
            <a:r>
              <a:rPr lang="en-US" smtClean="0"/>
              <a:t>Click to edit Master title style</a:t>
            </a:r>
            <a:endParaRPr lang="en-US" dirty="0"/>
          </a:p>
        </p:txBody>
      </p:sp>
      <p:sp>
        <p:nvSpPr>
          <p:cNvPr id="14" name="Subtitle 2"/>
          <p:cNvSpPr>
            <a:spLocks noGrp="1"/>
          </p:cNvSpPr>
          <p:nvPr>
            <p:ph type="subTitle" idx="1"/>
          </p:nvPr>
        </p:nvSpPr>
        <p:spPr>
          <a:xfrm>
            <a:off x="463551" y="3483864"/>
            <a:ext cx="6400800" cy="307777"/>
          </a:xfrm>
        </p:spPr>
        <p:txBody>
          <a:bodyPr rtlCol="0"/>
          <a:lstStyle>
            <a:lvl1pPr marL="0" indent="0" algn="l" defTabSz="914400" rtl="0" eaLnBrk="1" latinLnBrk="0" hangingPunct="1">
              <a:lnSpc>
                <a:spcPct val="100000"/>
              </a:lnSpc>
              <a:spcBef>
                <a:spcPts val="0"/>
              </a:spcBef>
              <a:buFont typeface="Arial" pitchFamily="34" charset="0"/>
              <a:buNone/>
              <a:defRPr lang="en-US" sz="2000" b="0" kern="120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Footer Placeholder 4"/>
          <p:cNvSpPr>
            <a:spLocks noGrp="1"/>
          </p:cNvSpPr>
          <p:nvPr>
            <p:ph type="ftr" sz="quarter" idx="10"/>
          </p:nvPr>
        </p:nvSpPr>
        <p:spPr/>
        <p:txBody>
          <a:bodyPr/>
          <a:lstStyle>
            <a:lvl1pPr algn="r">
              <a:defRPr sz="900">
                <a:solidFill>
                  <a:schemeClr val="tx1"/>
                </a:solidFill>
              </a:defRPr>
            </a:lvl1pPr>
          </a:lstStyle>
          <a:p>
            <a:pPr>
              <a:defRPr/>
            </a:pPr>
            <a:r>
              <a:rPr lang="en-US" smtClean="0"/>
              <a:t>For Use With CPAs, Attorneys and Other Professional Advisors Only.  Not Intended for Retail Distribution. Advising Clients in Selecting Life Insurance Carriers in the 21st Century, SMRU 517399 (Exp. 9.30.14)</a:t>
            </a:r>
            <a:endParaRPr lang="en-US" dirty="0"/>
          </a:p>
        </p:txBody>
      </p:sp>
      <p:sp>
        <p:nvSpPr>
          <p:cNvPr id="9" name="Slide Number Placeholder 9"/>
          <p:cNvSpPr>
            <a:spLocks noGrp="1"/>
          </p:cNvSpPr>
          <p:nvPr>
            <p:ph type="sldNum" sz="quarter" idx="11"/>
          </p:nvPr>
        </p:nvSpPr>
        <p:spPr/>
        <p:txBody>
          <a:bodyPr/>
          <a:lstStyle>
            <a:lvl1pPr algn="r">
              <a:defRPr sz="900">
                <a:solidFill>
                  <a:schemeClr val="tx1"/>
                </a:solidFill>
              </a:defRPr>
            </a:lvl1pPr>
          </a:lstStyle>
          <a:p>
            <a:pPr>
              <a:defRPr/>
            </a:pPr>
            <a:fld id="{841B01C5-725A-4121-A3B4-5A85F15A7FD3}"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hells Steel Slide">
    <p:spTree>
      <p:nvGrpSpPr>
        <p:cNvPr id="1" name=""/>
        <p:cNvGrpSpPr/>
        <p:nvPr/>
      </p:nvGrpSpPr>
      <p:grpSpPr>
        <a:xfrm>
          <a:off x="0" y="0"/>
          <a:ext cx="0" cy="0"/>
          <a:chOff x="0" y="0"/>
          <a:chExt cx="0" cy="0"/>
        </a:xfrm>
      </p:grpSpPr>
      <p:pic>
        <p:nvPicPr>
          <p:cNvPr id="4" name="Picture 10" descr="Shell_Steel_RGB_10x75_50.pn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0"/>
            <a:ext cx="7315200" cy="4846638"/>
          </a:xfrm>
          <a:prstGeom prst="rect">
            <a:avLst/>
          </a:prstGeom>
          <a:solidFill>
            <a:srgbClr val="E6E9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bwMode="white">
          <a:xfrm>
            <a:off x="0" y="5951538"/>
            <a:ext cx="9144000" cy="906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5" descr="Picture 50.png"/>
          <p:cNvPicPr>
            <a:picLocks noChangeAspect="1"/>
          </p:cNvPicPr>
          <p:nvPr userDrawn="1"/>
        </p:nvPicPr>
        <p:blipFill>
          <a:blip r:embed="rId3" cstate="print"/>
          <a:srcRect/>
          <a:stretch>
            <a:fillRect/>
          </a:stretch>
        </p:blipFill>
        <p:spPr bwMode="auto">
          <a:xfrm>
            <a:off x="417513" y="6143625"/>
            <a:ext cx="552450" cy="520700"/>
          </a:xfrm>
          <a:prstGeom prst="rect">
            <a:avLst/>
          </a:prstGeom>
          <a:noFill/>
          <a:ln w="9525">
            <a:noFill/>
            <a:miter lim="800000"/>
            <a:headEnd/>
            <a:tailEnd/>
          </a:ln>
        </p:spPr>
      </p:pic>
      <p:sp>
        <p:nvSpPr>
          <p:cNvPr id="2" name="Title 1"/>
          <p:cNvSpPr>
            <a:spLocks noGrp="1"/>
          </p:cNvSpPr>
          <p:nvPr>
            <p:ph type="ctrTitle"/>
          </p:nvPr>
        </p:nvSpPr>
        <p:spPr>
          <a:xfrm>
            <a:off x="438379" y="495271"/>
            <a:ext cx="6736971" cy="664797"/>
          </a:xfrm>
        </p:spPr>
        <p:txBody>
          <a:bodyPr/>
          <a:lstStyle>
            <a:lvl1pPr>
              <a:lnSpc>
                <a:spcPct val="80000"/>
              </a:lnSpc>
              <a:defRPr sz="5400" b="0">
                <a:solidFill>
                  <a:schemeClr val="accent3"/>
                </a:solidFill>
              </a:defRPr>
            </a:lvl1pPr>
          </a:lstStyle>
          <a:p>
            <a:r>
              <a:rPr lang="en-US" smtClean="0"/>
              <a:t>Click to edit Master title style</a:t>
            </a:r>
            <a:endParaRPr lang="en-US" dirty="0"/>
          </a:p>
        </p:txBody>
      </p:sp>
      <p:sp>
        <p:nvSpPr>
          <p:cNvPr id="14" name="Subtitle 2"/>
          <p:cNvSpPr>
            <a:spLocks noGrp="1"/>
          </p:cNvSpPr>
          <p:nvPr>
            <p:ph type="subTitle" idx="1"/>
          </p:nvPr>
        </p:nvSpPr>
        <p:spPr>
          <a:xfrm>
            <a:off x="463551" y="3483864"/>
            <a:ext cx="6400800" cy="307777"/>
          </a:xfrm>
        </p:spPr>
        <p:txBody>
          <a:bodyPr rtlCol="0"/>
          <a:lstStyle>
            <a:lvl1pPr marL="0" indent="0" algn="l" defTabSz="914400" rtl="0" eaLnBrk="1" latinLnBrk="0" hangingPunct="1">
              <a:lnSpc>
                <a:spcPct val="100000"/>
              </a:lnSpc>
              <a:spcBef>
                <a:spcPts val="0"/>
              </a:spcBef>
              <a:buFont typeface="Arial" pitchFamily="34" charset="0"/>
              <a:buNone/>
              <a:defRPr lang="en-US" sz="2000" b="0" kern="120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Footer Placeholder 4"/>
          <p:cNvSpPr>
            <a:spLocks noGrp="1"/>
          </p:cNvSpPr>
          <p:nvPr>
            <p:ph type="ftr" sz="quarter" idx="10"/>
          </p:nvPr>
        </p:nvSpPr>
        <p:spPr/>
        <p:txBody>
          <a:bodyPr/>
          <a:lstStyle>
            <a:lvl1pPr algn="r">
              <a:defRPr sz="900">
                <a:solidFill>
                  <a:schemeClr val="tx1"/>
                </a:solidFill>
              </a:defRPr>
            </a:lvl1pPr>
          </a:lstStyle>
          <a:p>
            <a:pPr>
              <a:defRPr/>
            </a:pPr>
            <a:r>
              <a:rPr lang="en-US" smtClean="0"/>
              <a:t>For Use With CPAs, Attorneys and Other Professional Advisors Only.  Not Intended for Retail Distribution. Advising Clients in Selecting Life Insurance Carriers in the 21st Century, SMRU 517399 (Exp. 9.30.14)</a:t>
            </a:r>
            <a:endParaRPr lang="en-US" dirty="0"/>
          </a:p>
        </p:txBody>
      </p:sp>
      <p:sp>
        <p:nvSpPr>
          <p:cNvPr id="9" name="Slide Number Placeholder 9"/>
          <p:cNvSpPr>
            <a:spLocks noGrp="1"/>
          </p:cNvSpPr>
          <p:nvPr>
            <p:ph type="sldNum" sz="quarter" idx="11"/>
          </p:nvPr>
        </p:nvSpPr>
        <p:spPr/>
        <p:txBody>
          <a:bodyPr/>
          <a:lstStyle>
            <a:lvl1pPr algn="r">
              <a:defRPr sz="900">
                <a:solidFill>
                  <a:schemeClr val="tx1"/>
                </a:solidFill>
              </a:defRPr>
            </a:lvl1pPr>
          </a:lstStyle>
          <a:p>
            <a:pPr>
              <a:defRPr/>
            </a:pPr>
            <a:fld id="{213CDE24-AC60-479E-8DAA-6A9D32391470}"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Interlocked Forest Slide">
    <p:spTree>
      <p:nvGrpSpPr>
        <p:cNvPr id="1" name=""/>
        <p:cNvGrpSpPr/>
        <p:nvPr/>
      </p:nvGrpSpPr>
      <p:grpSpPr>
        <a:xfrm>
          <a:off x="0" y="0"/>
          <a:ext cx="0" cy="0"/>
          <a:chOff x="0" y="0"/>
          <a:chExt cx="0" cy="0"/>
        </a:xfrm>
      </p:grpSpPr>
      <p:pic>
        <p:nvPicPr>
          <p:cNvPr id="4" name="Picture 10" descr="Interlocked_Forest_RGB_10x75_50.pn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0"/>
            <a:ext cx="7315200" cy="4846638"/>
          </a:xfrm>
          <a:prstGeom prst="rect">
            <a:avLst/>
          </a:prstGeom>
          <a:solidFill>
            <a:srgbClr val="F0F5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bwMode="white">
          <a:xfrm>
            <a:off x="0" y="5951538"/>
            <a:ext cx="9144000" cy="906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5" descr="Picture 50.png"/>
          <p:cNvPicPr>
            <a:picLocks noChangeAspect="1"/>
          </p:cNvPicPr>
          <p:nvPr userDrawn="1"/>
        </p:nvPicPr>
        <p:blipFill>
          <a:blip r:embed="rId3" cstate="print"/>
          <a:srcRect/>
          <a:stretch>
            <a:fillRect/>
          </a:stretch>
        </p:blipFill>
        <p:spPr bwMode="auto">
          <a:xfrm>
            <a:off x="417513" y="6143625"/>
            <a:ext cx="552450" cy="520700"/>
          </a:xfrm>
          <a:prstGeom prst="rect">
            <a:avLst/>
          </a:prstGeom>
          <a:noFill/>
          <a:ln w="9525">
            <a:noFill/>
            <a:miter lim="800000"/>
            <a:headEnd/>
            <a:tailEnd/>
          </a:ln>
        </p:spPr>
      </p:pic>
      <p:sp>
        <p:nvSpPr>
          <p:cNvPr id="2" name="Title 1"/>
          <p:cNvSpPr>
            <a:spLocks noGrp="1"/>
          </p:cNvSpPr>
          <p:nvPr>
            <p:ph type="ctrTitle"/>
          </p:nvPr>
        </p:nvSpPr>
        <p:spPr>
          <a:xfrm>
            <a:off x="438379" y="495271"/>
            <a:ext cx="6736971" cy="664797"/>
          </a:xfrm>
        </p:spPr>
        <p:txBody>
          <a:bodyPr/>
          <a:lstStyle>
            <a:lvl1pPr>
              <a:lnSpc>
                <a:spcPct val="80000"/>
              </a:lnSpc>
              <a:defRPr sz="5400" b="0">
                <a:solidFill>
                  <a:schemeClr val="accent4"/>
                </a:solidFill>
              </a:defRPr>
            </a:lvl1pPr>
          </a:lstStyle>
          <a:p>
            <a:r>
              <a:rPr lang="en-US" smtClean="0"/>
              <a:t>Click to edit Master title style</a:t>
            </a:r>
            <a:endParaRPr lang="en-US" dirty="0"/>
          </a:p>
        </p:txBody>
      </p:sp>
      <p:sp>
        <p:nvSpPr>
          <p:cNvPr id="14" name="Subtitle 2"/>
          <p:cNvSpPr>
            <a:spLocks noGrp="1"/>
          </p:cNvSpPr>
          <p:nvPr>
            <p:ph type="subTitle" idx="1"/>
          </p:nvPr>
        </p:nvSpPr>
        <p:spPr>
          <a:xfrm>
            <a:off x="463551" y="3483864"/>
            <a:ext cx="6400800" cy="307777"/>
          </a:xfrm>
        </p:spPr>
        <p:txBody>
          <a:bodyPr rtlCol="0"/>
          <a:lstStyle>
            <a:lvl1pPr marL="0" indent="0" algn="l" defTabSz="914400" rtl="0" eaLnBrk="1" latinLnBrk="0" hangingPunct="1">
              <a:lnSpc>
                <a:spcPct val="100000"/>
              </a:lnSpc>
              <a:spcBef>
                <a:spcPts val="0"/>
              </a:spcBef>
              <a:buFont typeface="Arial" pitchFamily="34" charset="0"/>
              <a:buNone/>
              <a:defRPr lang="en-US" sz="2000" b="0" kern="120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Footer Placeholder 4"/>
          <p:cNvSpPr>
            <a:spLocks noGrp="1"/>
          </p:cNvSpPr>
          <p:nvPr>
            <p:ph type="ftr" sz="quarter" idx="10"/>
          </p:nvPr>
        </p:nvSpPr>
        <p:spPr/>
        <p:txBody>
          <a:bodyPr/>
          <a:lstStyle>
            <a:lvl1pPr algn="r">
              <a:defRPr sz="900">
                <a:solidFill>
                  <a:schemeClr val="tx1"/>
                </a:solidFill>
              </a:defRPr>
            </a:lvl1pPr>
          </a:lstStyle>
          <a:p>
            <a:pPr>
              <a:defRPr/>
            </a:pPr>
            <a:r>
              <a:rPr lang="en-US" smtClean="0"/>
              <a:t>For Use With CPAs, Attorneys and Other Professional Advisors Only.  Not Intended for Retail Distribution. Advising Clients in Selecting Life Insurance Carriers in the 21st Century, SMRU 517399 (Exp. 9.30.14)</a:t>
            </a:r>
            <a:endParaRPr lang="en-US" dirty="0"/>
          </a:p>
        </p:txBody>
      </p:sp>
      <p:sp>
        <p:nvSpPr>
          <p:cNvPr id="9" name="Slide Number Placeholder 9"/>
          <p:cNvSpPr>
            <a:spLocks noGrp="1"/>
          </p:cNvSpPr>
          <p:nvPr>
            <p:ph type="sldNum" sz="quarter" idx="11"/>
          </p:nvPr>
        </p:nvSpPr>
        <p:spPr/>
        <p:txBody>
          <a:bodyPr/>
          <a:lstStyle>
            <a:lvl1pPr algn="r">
              <a:defRPr sz="900">
                <a:solidFill>
                  <a:schemeClr val="tx1"/>
                </a:solidFill>
              </a:defRPr>
            </a:lvl1pPr>
          </a:lstStyle>
          <a:p>
            <a:pPr>
              <a:defRPr/>
            </a:pPr>
            <a:fld id="{D1FD0E87-E472-41DC-9846-1661E42256C0}"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olid Grass Slide">
    <p:spTree>
      <p:nvGrpSpPr>
        <p:cNvPr id="1" name=""/>
        <p:cNvGrpSpPr/>
        <p:nvPr/>
      </p:nvGrpSpPr>
      <p:grpSpPr>
        <a:xfrm>
          <a:off x="0" y="0"/>
          <a:ext cx="0" cy="0"/>
          <a:chOff x="0" y="0"/>
          <a:chExt cx="0" cy="0"/>
        </a:xfrm>
      </p:grpSpPr>
      <p:sp>
        <p:nvSpPr>
          <p:cNvPr id="4" name="Rectangle 3"/>
          <p:cNvSpPr/>
          <p:nvPr userDrawn="1"/>
        </p:nvSpPr>
        <p:spPr>
          <a:xfrm>
            <a:off x="0" y="0"/>
            <a:ext cx="9144000" cy="5949950"/>
          </a:xfrm>
          <a:prstGeom prst="rect">
            <a:avLst/>
          </a:prstGeom>
          <a:solidFill>
            <a:srgbClr val="E2E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0" y="0"/>
            <a:ext cx="7315200" cy="4846638"/>
          </a:xfrm>
          <a:prstGeom prst="rect">
            <a:avLst/>
          </a:prstGeom>
          <a:solidFill>
            <a:srgbClr val="F1F2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bwMode="white">
          <a:xfrm>
            <a:off x="0" y="5951538"/>
            <a:ext cx="9144000" cy="906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5" descr="Picture 50.png"/>
          <p:cNvPicPr>
            <a:picLocks noChangeAspect="1"/>
          </p:cNvPicPr>
          <p:nvPr userDrawn="1"/>
        </p:nvPicPr>
        <p:blipFill>
          <a:blip r:embed="rId2" cstate="print"/>
          <a:srcRect/>
          <a:stretch>
            <a:fillRect/>
          </a:stretch>
        </p:blipFill>
        <p:spPr bwMode="auto">
          <a:xfrm>
            <a:off x="417513" y="6143625"/>
            <a:ext cx="552450" cy="520700"/>
          </a:xfrm>
          <a:prstGeom prst="rect">
            <a:avLst/>
          </a:prstGeom>
          <a:noFill/>
          <a:ln w="9525">
            <a:noFill/>
            <a:miter lim="800000"/>
            <a:headEnd/>
            <a:tailEnd/>
          </a:ln>
        </p:spPr>
      </p:pic>
      <p:sp>
        <p:nvSpPr>
          <p:cNvPr id="2" name="Title 1"/>
          <p:cNvSpPr>
            <a:spLocks noGrp="1"/>
          </p:cNvSpPr>
          <p:nvPr>
            <p:ph type="ctrTitle"/>
          </p:nvPr>
        </p:nvSpPr>
        <p:spPr>
          <a:xfrm>
            <a:off x="438379" y="495271"/>
            <a:ext cx="6736971" cy="664797"/>
          </a:xfrm>
        </p:spPr>
        <p:txBody>
          <a:bodyPr/>
          <a:lstStyle>
            <a:lvl1pPr>
              <a:lnSpc>
                <a:spcPct val="80000"/>
              </a:lnSpc>
              <a:defRPr sz="5400" b="0">
                <a:solidFill>
                  <a:schemeClr val="accent2"/>
                </a:solidFill>
              </a:defRPr>
            </a:lvl1pPr>
          </a:lstStyle>
          <a:p>
            <a:r>
              <a:rPr lang="en-US" smtClean="0"/>
              <a:t>Click to edit Master title style</a:t>
            </a:r>
            <a:endParaRPr lang="en-US" dirty="0"/>
          </a:p>
        </p:txBody>
      </p:sp>
      <p:sp>
        <p:nvSpPr>
          <p:cNvPr id="14" name="Subtitle 2"/>
          <p:cNvSpPr>
            <a:spLocks noGrp="1"/>
          </p:cNvSpPr>
          <p:nvPr>
            <p:ph type="subTitle" idx="1"/>
          </p:nvPr>
        </p:nvSpPr>
        <p:spPr>
          <a:xfrm>
            <a:off x="463551" y="3483864"/>
            <a:ext cx="6400800" cy="307777"/>
          </a:xfrm>
        </p:spPr>
        <p:txBody>
          <a:bodyPr rtlCol="0"/>
          <a:lstStyle>
            <a:lvl1pPr marL="0" indent="0" algn="l" defTabSz="914400" rtl="0" eaLnBrk="1" latinLnBrk="0" hangingPunct="1">
              <a:lnSpc>
                <a:spcPct val="100000"/>
              </a:lnSpc>
              <a:spcBef>
                <a:spcPts val="0"/>
              </a:spcBef>
              <a:buFont typeface="Arial" pitchFamily="34" charset="0"/>
              <a:buNone/>
              <a:defRPr lang="en-US" sz="2000" b="0" kern="120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Footer Placeholder 4"/>
          <p:cNvSpPr>
            <a:spLocks noGrp="1"/>
          </p:cNvSpPr>
          <p:nvPr>
            <p:ph type="ftr" sz="quarter" idx="10"/>
          </p:nvPr>
        </p:nvSpPr>
        <p:spPr/>
        <p:txBody>
          <a:bodyPr/>
          <a:lstStyle>
            <a:lvl1pPr algn="r">
              <a:defRPr sz="900">
                <a:solidFill>
                  <a:schemeClr val="tx1"/>
                </a:solidFill>
              </a:defRPr>
            </a:lvl1pPr>
          </a:lstStyle>
          <a:p>
            <a:pPr>
              <a:defRPr/>
            </a:pPr>
            <a:r>
              <a:rPr lang="en-US" smtClean="0"/>
              <a:t>For Use With CPAs, Attorneys and Other Professional Advisors Only.  Not Intended for Retail Distribution. Advising Clients in Selecting Life Insurance Carriers in the 21st Century, SMRU 517399 (Exp. 9.30.14)</a:t>
            </a:r>
            <a:endParaRPr lang="en-US" dirty="0"/>
          </a:p>
        </p:txBody>
      </p:sp>
      <p:sp>
        <p:nvSpPr>
          <p:cNvPr id="9" name="Slide Number Placeholder 9"/>
          <p:cNvSpPr>
            <a:spLocks noGrp="1"/>
          </p:cNvSpPr>
          <p:nvPr>
            <p:ph type="sldNum" sz="quarter" idx="11"/>
          </p:nvPr>
        </p:nvSpPr>
        <p:spPr/>
        <p:txBody>
          <a:bodyPr/>
          <a:lstStyle>
            <a:lvl1pPr algn="r">
              <a:defRPr sz="900">
                <a:solidFill>
                  <a:schemeClr val="tx1"/>
                </a:solidFill>
              </a:defRPr>
            </a:lvl1pPr>
          </a:lstStyle>
          <a:p>
            <a:pPr>
              <a:defRPr/>
            </a:pPr>
            <a:fld id="{8317D292-B517-46FB-B3A6-AA1C2209F29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Stee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953125"/>
          </a:xfrm>
          <a:prstGeom prst="rect">
            <a:avLst/>
          </a:prstGeom>
          <a:solidFill>
            <a:srgbClr val="CCD3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userDrawn="1"/>
        </p:nvSpPr>
        <p:spPr>
          <a:xfrm>
            <a:off x="0" y="2446338"/>
            <a:ext cx="7292975" cy="3506787"/>
          </a:xfrm>
          <a:prstGeom prst="rect">
            <a:avLst/>
          </a:prstGeom>
          <a:solidFill>
            <a:srgbClr val="E6E9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42617" y="2771742"/>
            <a:ext cx="6592884" cy="615553"/>
          </a:xfrm>
        </p:spPr>
        <p:txBody>
          <a:bodyPr/>
          <a:lstStyle>
            <a:lvl1pPr algn="l">
              <a:defRPr sz="4000" b="0" cap="none"/>
            </a:lvl1pPr>
          </a:lstStyle>
          <a:p>
            <a:r>
              <a:rPr lang="en-US" smtClean="0"/>
              <a:t>Click to edit Master title style</a:t>
            </a:r>
            <a:endParaRPr lang="en-US" dirty="0"/>
          </a:p>
        </p:txBody>
      </p:sp>
      <p:sp>
        <p:nvSpPr>
          <p:cNvPr id="5" name="Footer Placeholder 4"/>
          <p:cNvSpPr>
            <a:spLocks noGrp="1"/>
          </p:cNvSpPr>
          <p:nvPr>
            <p:ph type="ftr" sz="quarter" idx="10"/>
          </p:nvPr>
        </p:nvSpPr>
        <p:spPr>
          <a:xfrm>
            <a:off x="2971800" y="6400800"/>
            <a:ext cx="5486400" cy="274320"/>
          </a:xfrm>
        </p:spPr>
        <p:txBody>
          <a:bodyPr/>
          <a:lstStyle>
            <a:lvl1pPr algn="r">
              <a:defRPr sz="900">
                <a:solidFill>
                  <a:schemeClr val="tx1"/>
                </a:solidFill>
              </a:defRPr>
            </a:lvl1pPr>
          </a:lstStyle>
          <a:p>
            <a:pPr>
              <a:defRPr/>
            </a:pPr>
            <a:r>
              <a:rPr lang="en-US" smtClean="0"/>
              <a:t>For Use With CPAs, Attorneys and Other Professional Advisors Only.  Not Intended for Retail Distribution. Advising Clients in Selecting Life Insurance Carriers in the 21st Century, SMRU 517399 (Exp. 9.30.14)</a:t>
            </a:r>
            <a:endParaRPr lang="en-US" dirty="0"/>
          </a:p>
        </p:txBody>
      </p:sp>
      <p:sp>
        <p:nvSpPr>
          <p:cNvPr id="6" name="Slide Number Placeholder 9"/>
          <p:cNvSpPr>
            <a:spLocks noGrp="1"/>
          </p:cNvSpPr>
          <p:nvPr>
            <p:ph type="sldNum" sz="quarter" idx="11"/>
          </p:nvPr>
        </p:nvSpPr>
        <p:spPr/>
        <p:txBody>
          <a:bodyPr/>
          <a:lstStyle>
            <a:lvl1pPr algn="r">
              <a:defRPr sz="900">
                <a:solidFill>
                  <a:schemeClr val="tx1"/>
                </a:solidFill>
              </a:defRPr>
            </a:lvl1pPr>
          </a:lstStyle>
          <a:p>
            <a:pPr>
              <a:defRPr/>
            </a:pPr>
            <a:fld id="{14250D29-BB3B-4B59-9F86-2ED0822FDC5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olid Forest Slide">
    <p:spTree>
      <p:nvGrpSpPr>
        <p:cNvPr id="1" name=""/>
        <p:cNvGrpSpPr/>
        <p:nvPr/>
      </p:nvGrpSpPr>
      <p:grpSpPr>
        <a:xfrm>
          <a:off x="0" y="0"/>
          <a:ext cx="0" cy="0"/>
          <a:chOff x="0" y="0"/>
          <a:chExt cx="0" cy="0"/>
        </a:xfrm>
      </p:grpSpPr>
      <p:sp>
        <p:nvSpPr>
          <p:cNvPr id="4" name="Rectangle 3"/>
          <p:cNvSpPr/>
          <p:nvPr userDrawn="1"/>
        </p:nvSpPr>
        <p:spPr>
          <a:xfrm>
            <a:off x="0" y="0"/>
            <a:ext cx="9144000" cy="5949950"/>
          </a:xfrm>
          <a:prstGeom prst="rect">
            <a:avLst/>
          </a:prstGeom>
          <a:solidFill>
            <a:srgbClr val="E1EB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0" y="0"/>
            <a:ext cx="7315200" cy="4846638"/>
          </a:xfrm>
          <a:prstGeom prst="rect">
            <a:avLst/>
          </a:prstGeom>
          <a:solidFill>
            <a:srgbClr val="F0F5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bwMode="white">
          <a:xfrm>
            <a:off x="0" y="5951538"/>
            <a:ext cx="9144000" cy="906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5" descr="Picture 50.png"/>
          <p:cNvPicPr>
            <a:picLocks noChangeAspect="1"/>
          </p:cNvPicPr>
          <p:nvPr userDrawn="1"/>
        </p:nvPicPr>
        <p:blipFill>
          <a:blip r:embed="rId2" cstate="print"/>
          <a:srcRect/>
          <a:stretch>
            <a:fillRect/>
          </a:stretch>
        </p:blipFill>
        <p:spPr bwMode="auto">
          <a:xfrm>
            <a:off x="417513" y="6143625"/>
            <a:ext cx="552450" cy="520700"/>
          </a:xfrm>
          <a:prstGeom prst="rect">
            <a:avLst/>
          </a:prstGeom>
          <a:noFill/>
          <a:ln w="9525">
            <a:noFill/>
            <a:miter lim="800000"/>
            <a:headEnd/>
            <a:tailEnd/>
          </a:ln>
        </p:spPr>
      </p:pic>
      <p:sp>
        <p:nvSpPr>
          <p:cNvPr id="2" name="Title 1"/>
          <p:cNvSpPr>
            <a:spLocks noGrp="1"/>
          </p:cNvSpPr>
          <p:nvPr>
            <p:ph type="ctrTitle"/>
          </p:nvPr>
        </p:nvSpPr>
        <p:spPr>
          <a:xfrm>
            <a:off x="438379" y="495271"/>
            <a:ext cx="6736971" cy="664797"/>
          </a:xfrm>
        </p:spPr>
        <p:txBody>
          <a:bodyPr/>
          <a:lstStyle>
            <a:lvl1pPr>
              <a:lnSpc>
                <a:spcPct val="80000"/>
              </a:lnSpc>
              <a:defRPr sz="5400" b="0">
                <a:solidFill>
                  <a:schemeClr val="accent4"/>
                </a:solidFill>
              </a:defRPr>
            </a:lvl1pPr>
          </a:lstStyle>
          <a:p>
            <a:r>
              <a:rPr lang="en-US" smtClean="0"/>
              <a:t>Click to edit Master title style</a:t>
            </a:r>
            <a:endParaRPr lang="en-US" dirty="0"/>
          </a:p>
        </p:txBody>
      </p:sp>
      <p:sp>
        <p:nvSpPr>
          <p:cNvPr id="14" name="Subtitle 2"/>
          <p:cNvSpPr>
            <a:spLocks noGrp="1"/>
          </p:cNvSpPr>
          <p:nvPr>
            <p:ph type="subTitle" idx="1"/>
          </p:nvPr>
        </p:nvSpPr>
        <p:spPr>
          <a:xfrm>
            <a:off x="463551" y="3483864"/>
            <a:ext cx="6400800" cy="307777"/>
          </a:xfrm>
        </p:spPr>
        <p:txBody>
          <a:bodyPr rtlCol="0"/>
          <a:lstStyle>
            <a:lvl1pPr marL="0" indent="0" algn="l" defTabSz="914400" rtl="0" eaLnBrk="1" latinLnBrk="0" hangingPunct="1">
              <a:lnSpc>
                <a:spcPct val="100000"/>
              </a:lnSpc>
              <a:spcBef>
                <a:spcPts val="0"/>
              </a:spcBef>
              <a:buFont typeface="Arial" pitchFamily="34" charset="0"/>
              <a:buNone/>
              <a:defRPr lang="en-US" sz="2000" b="0" kern="120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Footer Placeholder 4"/>
          <p:cNvSpPr>
            <a:spLocks noGrp="1"/>
          </p:cNvSpPr>
          <p:nvPr>
            <p:ph type="ftr" sz="quarter" idx="10"/>
          </p:nvPr>
        </p:nvSpPr>
        <p:spPr/>
        <p:txBody>
          <a:bodyPr/>
          <a:lstStyle>
            <a:lvl1pPr algn="r">
              <a:defRPr sz="900">
                <a:solidFill>
                  <a:schemeClr val="tx1"/>
                </a:solidFill>
              </a:defRPr>
            </a:lvl1pPr>
          </a:lstStyle>
          <a:p>
            <a:pPr>
              <a:defRPr/>
            </a:pPr>
            <a:r>
              <a:rPr lang="en-US" smtClean="0"/>
              <a:t>For Use With CPAs, Attorneys and Other Professional Advisors Only.  Not Intended for Retail Distribution. Advising Clients in Selecting Life Insurance Carriers in the 21st Century, SMRU 517399 (Exp. 9.30.14)</a:t>
            </a:r>
            <a:endParaRPr lang="en-US" dirty="0"/>
          </a:p>
        </p:txBody>
      </p:sp>
      <p:sp>
        <p:nvSpPr>
          <p:cNvPr id="9" name="Slide Number Placeholder 9"/>
          <p:cNvSpPr>
            <a:spLocks noGrp="1"/>
          </p:cNvSpPr>
          <p:nvPr>
            <p:ph type="sldNum" sz="quarter" idx="11"/>
          </p:nvPr>
        </p:nvSpPr>
        <p:spPr/>
        <p:txBody>
          <a:bodyPr/>
          <a:lstStyle>
            <a:lvl1pPr algn="r">
              <a:defRPr sz="900">
                <a:solidFill>
                  <a:schemeClr val="tx1"/>
                </a:solidFill>
              </a:defRPr>
            </a:lvl1pPr>
          </a:lstStyle>
          <a:p>
            <a:pPr>
              <a:defRPr/>
            </a:pPr>
            <a:fld id="{C5CE71A8-B500-46B6-AF02-3C42A6E97267}"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olid Sunset Slide">
    <p:spTree>
      <p:nvGrpSpPr>
        <p:cNvPr id="1" name=""/>
        <p:cNvGrpSpPr/>
        <p:nvPr/>
      </p:nvGrpSpPr>
      <p:grpSpPr>
        <a:xfrm>
          <a:off x="0" y="0"/>
          <a:ext cx="0" cy="0"/>
          <a:chOff x="0" y="0"/>
          <a:chExt cx="0" cy="0"/>
        </a:xfrm>
      </p:grpSpPr>
      <p:sp>
        <p:nvSpPr>
          <p:cNvPr id="4" name="Rectangle 3"/>
          <p:cNvSpPr/>
          <p:nvPr userDrawn="1"/>
        </p:nvSpPr>
        <p:spPr>
          <a:xfrm>
            <a:off x="0" y="0"/>
            <a:ext cx="9144000" cy="5949950"/>
          </a:xfrm>
          <a:prstGeom prst="rect">
            <a:avLst/>
          </a:prstGeom>
          <a:solidFill>
            <a:srgbClr val="EEDE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0" y="0"/>
            <a:ext cx="7315200" cy="4846638"/>
          </a:xfrm>
          <a:prstGeom prst="rect">
            <a:avLst/>
          </a:prstGeom>
          <a:solidFill>
            <a:srgbClr val="F7EF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bwMode="white">
          <a:xfrm>
            <a:off x="0" y="5951538"/>
            <a:ext cx="9144000" cy="906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5" descr="Picture 50.png"/>
          <p:cNvPicPr>
            <a:picLocks noChangeAspect="1"/>
          </p:cNvPicPr>
          <p:nvPr userDrawn="1"/>
        </p:nvPicPr>
        <p:blipFill>
          <a:blip r:embed="rId2" cstate="print"/>
          <a:srcRect/>
          <a:stretch>
            <a:fillRect/>
          </a:stretch>
        </p:blipFill>
        <p:spPr bwMode="auto">
          <a:xfrm>
            <a:off x="417513" y="6143625"/>
            <a:ext cx="552450" cy="520700"/>
          </a:xfrm>
          <a:prstGeom prst="rect">
            <a:avLst/>
          </a:prstGeom>
          <a:noFill/>
          <a:ln w="9525">
            <a:noFill/>
            <a:miter lim="800000"/>
            <a:headEnd/>
            <a:tailEnd/>
          </a:ln>
        </p:spPr>
      </p:pic>
      <p:sp>
        <p:nvSpPr>
          <p:cNvPr id="2" name="Title 1"/>
          <p:cNvSpPr>
            <a:spLocks noGrp="1"/>
          </p:cNvSpPr>
          <p:nvPr>
            <p:ph type="ctrTitle"/>
          </p:nvPr>
        </p:nvSpPr>
        <p:spPr>
          <a:xfrm>
            <a:off x="438379" y="495271"/>
            <a:ext cx="6736971" cy="664797"/>
          </a:xfrm>
        </p:spPr>
        <p:txBody>
          <a:bodyPr/>
          <a:lstStyle>
            <a:lvl1pPr>
              <a:lnSpc>
                <a:spcPct val="80000"/>
              </a:lnSpc>
              <a:defRPr sz="5400" b="0">
                <a:solidFill>
                  <a:schemeClr val="accent5"/>
                </a:solidFill>
              </a:defRPr>
            </a:lvl1pPr>
          </a:lstStyle>
          <a:p>
            <a:r>
              <a:rPr lang="en-US" smtClean="0"/>
              <a:t>Click to edit Master title style</a:t>
            </a:r>
            <a:endParaRPr lang="en-US" dirty="0"/>
          </a:p>
        </p:txBody>
      </p:sp>
      <p:sp>
        <p:nvSpPr>
          <p:cNvPr id="14" name="Subtitle 2"/>
          <p:cNvSpPr>
            <a:spLocks noGrp="1"/>
          </p:cNvSpPr>
          <p:nvPr>
            <p:ph type="subTitle" idx="1"/>
          </p:nvPr>
        </p:nvSpPr>
        <p:spPr>
          <a:xfrm>
            <a:off x="463551" y="3483864"/>
            <a:ext cx="6400800" cy="307777"/>
          </a:xfrm>
        </p:spPr>
        <p:txBody>
          <a:bodyPr rtlCol="0"/>
          <a:lstStyle>
            <a:lvl1pPr marL="0" indent="0" algn="l" defTabSz="914400" rtl="0" eaLnBrk="1" latinLnBrk="0" hangingPunct="1">
              <a:lnSpc>
                <a:spcPct val="100000"/>
              </a:lnSpc>
              <a:spcBef>
                <a:spcPts val="0"/>
              </a:spcBef>
              <a:buFont typeface="Arial" pitchFamily="34" charset="0"/>
              <a:buNone/>
              <a:defRPr lang="en-US" sz="2000" b="0" kern="120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Footer Placeholder 4"/>
          <p:cNvSpPr>
            <a:spLocks noGrp="1"/>
          </p:cNvSpPr>
          <p:nvPr>
            <p:ph type="ftr" sz="quarter" idx="10"/>
          </p:nvPr>
        </p:nvSpPr>
        <p:spPr/>
        <p:txBody>
          <a:bodyPr/>
          <a:lstStyle>
            <a:lvl1pPr algn="r">
              <a:defRPr sz="900">
                <a:solidFill>
                  <a:schemeClr val="tx1"/>
                </a:solidFill>
              </a:defRPr>
            </a:lvl1pPr>
          </a:lstStyle>
          <a:p>
            <a:pPr>
              <a:defRPr/>
            </a:pPr>
            <a:r>
              <a:rPr lang="en-US" smtClean="0"/>
              <a:t>For Use With CPAs, Attorneys and Other Professional Advisors Only.  Not Intended for Retail Distribution. Advising Clients in Selecting Life Insurance Carriers in the 21st Century, SMRU 517399 (Exp. 9.30.14)</a:t>
            </a:r>
            <a:endParaRPr lang="en-US" dirty="0"/>
          </a:p>
        </p:txBody>
      </p:sp>
      <p:sp>
        <p:nvSpPr>
          <p:cNvPr id="9" name="Slide Number Placeholder 9"/>
          <p:cNvSpPr>
            <a:spLocks noGrp="1"/>
          </p:cNvSpPr>
          <p:nvPr>
            <p:ph type="sldNum" sz="quarter" idx="11"/>
          </p:nvPr>
        </p:nvSpPr>
        <p:spPr/>
        <p:txBody>
          <a:bodyPr/>
          <a:lstStyle>
            <a:lvl1pPr algn="r">
              <a:defRPr sz="900">
                <a:solidFill>
                  <a:schemeClr val="tx1"/>
                </a:solidFill>
              </a:defRPr>
            </a:lvl1pPr>
          </a:lstStyle>
          <a:p>
            <a:pPr>
              <a:defRPr/>
            </a:pPr>
            <a:fld id="{18E07DCC-B159-4457-85D0-E1A101A9056D}"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Grass">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953125"/>
          </a:xfrm>
          <a:prstGeom prst="rect">
            <a:avLst/>
          </a:prstGeom>
          <a:solidFill>
            <a:srgbClr val="E2E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userDrawn="1"/>
        </p:nvSpPr>
        <p:spPr>
          <a:xfrm>
            <a:off x="0" y="2446338"/>
            <a:ext cx="7292975" cy="3506787"/>
          </a:xfrm>
          <a:prstGeom prst="rect">
            <a:avLst/>
          </a:prstGeom>
          <a:solidFill>
            <a:srgbClr val="F1F2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42617" y="2771742"/>
            <a:ext cx="6592884" cy="615553"/>
          </a:xfrm>
        </p:spPr>
        <p:txBody>
          <a:bodyPr/>
          <a:lstStyle>
            <a:lvl1pPr algn="l">
              <a:defRPr sz="4000" b="0" cap="none">
                <a:solidFill>
                  <a:schemeClr val="accent2"/>
                </a:solidFill>
              </a:defRPr>
            </a:lvl1pPr>
          </a:lstStyle>
          <a:p>
            <a:r>
              <a:rPr lang="en-US" smtClean="0"/>
              <a:t>Click to edit Master title style</a:t>
            </a:r>
            <a:endParaRPr lang="en-US" dirty="0"/>
          </a:p>
        </p:txBody>
      </p:sp>
      <p:sp>
        <p:nvSpPr>
          <p:cNvPr id="5" name="Footer Placeholder 4"/>
          <p:cNvSpPr>
            <a:spLocks noGrp="1"/>
          </p:cNvSpPr>
          <p:nvPr>
            <p:ph type="ftr" sz="quarter" idx="10"/>
          </p:nvPr>
        </p:nvSpPr>
        <p:spPr/>
        <p:txBody>
          <a:bodyPr/>
          <a:lstStyle>
            <a:lvl1pPr algn="r">
              <a:defRPr sz="900">
                <a:solidFill>
                  <a:schemeClr val="tx1"/>
                </a:solidFill>
              </a:defRPr>
            </a:lvl1pPr>
          </a:lstStyle>
          <a:p>
            <a:pPr>
              <a:defRPr/>
            </a:pPr>
            <a:r>
              <a:rPr lang="en-US" smtClean="0"/>
              <a:t>For Use With CPAs, Attorneys and Other Professional Advisors Only.  Not Intended for Retail Distribution. Advising Clients in Selecting Life Insurance Carriers in the 21st Century, SMRU 517399 (Exp. 9.30.14)</a:t>
            </a:r>
            <a:endParaRPr lang="en-US" dirty="0"/>
          </a:p>
        </p:txBody>
      </p:sp>
      <p:sp>
        <p:nvSpPr>
          <p:cNvPr id="6" name="Slide Number Placeholder 9"/>
          <p:cNvSpPr>
            <a:spLocks noGrp="1"/>
          </p:cNvSpPr>
          <p:nvPr>
            <p:ph type="sldNum" sz="quarter" idx="11"/>
          </p:nvPr>
        </p:nvSpPr>
        <p:spPr/>
        <p:txBody>
          <a:bodyPr/>
          <a:lstStyle>
            <a:lvl1pPr algn="r">
              <a:defRPr sz="900">
                <a:solidFill>
                  <a:schemeClr val="tx1"/>
                </a:solidFill>
              </a:defRPr>
            </a:lvl1pPr>
          </a:lstStyle>
          <a:p>
            <a:pPr>
              <a:defRPr/>
            </a:pPr>
            <a:fld id="{01A024D3-934B-4A20-9061-3EE39C0B7C3F}"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Forest">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953125"/>
          </a:xfrm>
          <a:prstGeom prst="rect">
            <a:avLst/>
          </a:prstGeom>
          <a:solidFill>
            <a:srgbClr val="E1EB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userDrawn="1"/>
        </p:nvSpPr>
        <p:spPr>
          <a:xfrm>
            <a:off x="0" y="2446338"/>
            <a:ext cx="7292975" cy="3506787"/>
          </a:xfrm>
          <a:prstGeom prst="rect">
            <a:avLst/>
          </a:prstGeom>
          <a:solidFill>
            <a:srgbClr val="F0F5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42617" y="2771742"/>
            <a:ext cx="6592884" cy="615553"/>
          </a:xfrm>
        </p:spPr>
        <p:txBody>
          <a:bodyPr/>
          <a:lstStyle>
            <a:lvl1pPr algn="l">
              <a:defRPr sz="4000" b="0" cap="none">
                <a:solidFill>
                  <a:schemeClr val="accent4"/>
                </a:solidFill>
              </a:defRPr>
            </a:lvl1pPr>
          </a:lstStyle>
          <a:p>
            <a:r>
              <a:rPr lang="en-US" smtClean="0"/>
              <a:t>Click to edit Master title style</a:t>
            </a:r>
            <a:endParaRPr lang="en-US" dirty="0"/>
          </a:p>
        </p:txBody>
      </p:sp>
      <p:sp>
        <p:nvSpPr>
          <p:cNvPr id="5" name="Footer Placeholder 4"/>
          <p:cNvSpPr>
            <a:spLocks noGrp="1"/>
          </p:cNvSpPr>
          <p:nvPr>
            <p:ph type="ftr" sz="quarter" idx="10"/>
          </p:nvPr>
        </p:nvSpPr>
        <p:spPr/>
        <p:txBody>
          <a:bodyPr/>
          <a:lstStyle>
            <a:lvl1pPr algn="r">
              <a:defRPr sz="900">
                <a:solidFill>
                  <a:schemeClr val="tx1"/>
                </a:solidFill>
              </a:defRPr>
            </a:lvl1pPr>
          </a:lstStyle>
          <a:p>
            <a:pPr>
              <a:defRPr/>
            </a:pPr>
            <a:r>
              <a:rPr lang="en-US" smtClean="0"/>
              <a:t>For Use With CPAs, Attorneys and Other Professional Advisors Only.  Not Intended for Retail Distribution. Advising Clients in Selecting Life Insurance Carriers in the 21st Century, SMRU 517399 (Exp. 9.30.14)</a:t>
            </a:r>
            <a:endParaRPr lang="en-US" dirty="0"/>
          </a:p>
        </p:txBody>
      </p:sp>
      <p:sp>
        <p:nvSpPr>
          <p:cNvPr id="6" name="Slide Number Placeholder 9"/>
          <p:cNvSpPr>
            <a:spLocks noGrp="1"/>
          </p:cNvSpPr>
          <p:nvPr>
            <p:ph type="sldNum" sz="quarter" idx="11"/>
          </p:nvPr>
        </p:nvSpPr>
        <p:spPr/>
        <p:txBody>
          <a:bodyPr/>
          <a:lstStyle>
            <a:lvl1pPr algn="r">
              <a:defRPr sz="900">
                <a:solidFill>
                  <a:schemeClr val="tx1"/>
                </a:solidFill>
              </a:defRPr>
            </a:lvl1pPr>
          </a:lstStyle>
          <a:p>
            <a:pPr>
              <a:defRPr/>
            </a:pPr>
            <a:fld id="{C5CDC376-5B28-43A9-9145-9ABC337074E2}"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Sunset">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949950"/>
          </a:xfrm>
          <a:prstGeom prst="rect">
            <a:avLst/>
          </a:prstGeom>
          <a:solidFill>
            <a:srgbClr val="EEDE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userDrawn="1"/>
        </p:nvSpPr>
        <p:spPr>
          <a:xfrm>
            <a:off x="0" y="2446338"/>
            <a:ext cx="7292975" cy="3503612"/>
          </a:xfrm>
          <a:prstGeom prst="rect">
            <a:avLst/>
          </a:prstGeom>
          <a:solidFill>
            <a:srgbClr val="F7EF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42617" y="2771742"/>
            <a:ext cx="6592884" cy="615553"/>
          </a:xfrm>
        </p:spPr>
        <p:txBody>
          <a:bodyPr/>
          <a:lstStyle>
            <a:lvl1pPr algn="l">
              <a:defRPr sz="4000" b="0" cap="none">
                <a:solidFill>
                  <a:schemeClr val="accent5"/>
                </a:solidFill>
              </a:defRPr>
            </a:lvl1pPr>
          </a:lstStyle>
          <a:p>
            <a:r>
              <a:rPr lang="en-US" smtClean="0"/>
              <a:t>Click to edit Master title style</a:t>
            </a:r>
            <a:endParaRPr lang="en-US" dirty="0"/>
          </a:p>
        </p:txBody>
      </p:sp>
      <p:sp>
        <p:nvSpPr>
          <p:cNvPr id="5" name="Footer Placeholder 4"/>
          <p:cNvSpPr>
            <a:spLocks noGrp="1"/>
          </p:cNvSpPr>
          <p:nvPr>
            <p:ph type="ftr" sz="quarter" idx="10"/>
          </p:nvPr>
        </p:nvSpPr>
        <p:spPr/>
        <p:txBody>
          <a:bodyPr/>
          <a:lstStyle>
            <a:lvl1pPr algn="r">
              <a:defRPr sz="900">
                <a:solidFill>
                  <a:schemeClr val="tx1"/>
                </a:solidFill>
              </a:defRPr>
            </a:lvl1pPr>
          </a:lstStyle>
          <a:p>
            <a:pPr>
              <a:defRPr/>
            </a:pPr>
            <a:r>
              <a:rPr lang="en-US" smtClean="0"/>
              <a:t>For Use With CPAs, Attorneys and Other Professional Advisors Only.  Not Intended for Retail Distribution. Advising Clients in Selecting Life Insurance Carriers in the 21st Century, SMRU 517399 (Exp. 9.30.14)</a:t>
            </a:r>
            <a:endParaRPr lang="en-US" dirty="0"/>
          </a:p>
        </p:txBody>
      </p:sp>
      <p:sp>
        <p:nvSpPr>
          <p:cNvPr id="6" name="Slide Number Placeholder 9"/>
          <p:cNvSpPr>
            <a:spLocks noGrp="1"/>
          </p:cNvSpPr>
          <p:nvPr>
            <p:ph type="sldNum" sz="quarter" idx="11"/>
          </p:nvPr>
        </p:nvSpPr>
        <p:spPr/>
        <p:txBody>
          <a:bodyPr/>
          <a:lstStyle>
            <a:lvl1pPr algn="r">
              <a:defRPr sz="900">
                <a:solidFill>
                  <a:schemeClr val="tx1"/>
                </a:solidFill>
              </a:defRPr>
            </a:lvl1pPr>
          </a:lstStyle>
          <a:p>
            <a:pPr>
              <a:defRPr/>
            </a:pPr>
            <a:fld id="{8C13DCD9-58CF-46E0-B122-77EF6350EA5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bullets">
    <p:spTree>
      <p:nvGrpSpPr>
        <p:cNvPr id="1" name=""/>
        <p:cNvGrpSpPr/>
        <p:nvPr/>
      </p:nvGrpSpPr>
      <p:grpSpPr>
        <a:xfrm>
          <a:off x="0" y="0"/>
          <a:ext cx="0" cy="0"/>
          <a:chOff x="0" y="0"/>
          <a:chExt cx="0" cy="0"/>
        </a:xfrm>
      </p:grpSpPr>
      <p:sp>
        <p:nvSpPr>
          <p:cNvPr id="4" name="Rectangle 3"/>
          <p:cNvSpPr/>
          <p:nvPr userDrawn="1"/>
        </p:nvSpPr>
        <p:spPr>
          <a:xfrm>
            <a:off x="0" y="0"/>
            <a:ext cx="9144000" cy="5953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lvl1pPr>
              <a:defRPr>
                <a:solidFill>
                  <a:schemeClr val="accent3"/>
                </a:solidFill>
              </a:defRPr>
            </a:lvl1pPr>
          </a:lstStyle>
          <a:p>
            <a:r>
              <a:rPr lang="en-US" smtClean="0"/>
              <a:t>Click to edit Master title style</a:t>
            </a:r>
            <a:endParaRPr lang="en-US" dirty="0"/>
          </a:p>
        </p:txBody>
      </p:sp>
      <p:sp>
        <p:nvSpPr>
          <p:cNvPr id="13" name="Text Placeholder 12"/>
          <p:cNvSpPr>
            <a:spLocks noGrp="1"/>
          </p:cNvSpPr>
          <p:nvPr>
            <p:ph type="body" sz="quarter" idx="10"/>
          </p:nvPr>
        </p:nvSpPr>
        <p:spPr>
          <a:xfrm>
            <a:off x="463550" y="1339850"/>
            <a:ext cx="7335838" cy="1877437"/>
          </a:xfrm>
        </p:spPr>
        <p:txBody>
          <a:bodyPr/>
          <a:lstStyle>
            <a:lvl1pPr marL="231775" indent="-231775">
              <a:buFont typeface="Arial" pitchFamily="34" charset="0"/>
              <a:buChar char="•"/>
              <a:defRPr sz="2400"/>
            </a:lvl1pPr>
            <a:lvl2pPr marL="461963" indent="-230188">
              <a:buFont typeface="Tahoma" pitchFamily="34" charset="0"/>
              <a:buChar char="–"/>
              <a:defRPr sz="2000"/>
            </a:lvl2pPr>
            <a:lvl3pPr marL="630238" indent="-168275">
              <a:buFont typeface="Arial" pitchFamily="34" charset="0"/>
              <a:buChar char="•"/>
              <a:defRPr sz="1800"/>
            </a:lvl3pPr>
            <a:lvl4pPr marL="798513" indent="-168275">
              <a:buFont typeface="Tahoma" pitchFamily="34" charset="0"/>
              <a:buChar char="–"/>
              <a:defRPr sz="1600"/>
            </a:lvl4pPr>
            <a:lvl5pPr marL="966788" indent="-168275">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2971800" y="6400800"/>
            <a:ext cx="5486400" cy="274320"/>
          </a:xfrm>
        </p:spPr>
        <p:txBody>
          <a:bodyPr/>
          <a:lstStyle>
            <a:lvl1pPr algn="r">
              <a:defRPr sz="900">
                <a:solidFill>
                  <a:schemeClr val="tx1"/>
                </a:solidFill>
              </a:defRPr>
            </a:lvl1pPr>
          </a:lstStyle>
          <a:p>
            <a:pPr>
              <a:defRPr/>
            </a:pPr>
            <a:r>
              <a:rPr lang="en-US" smtClean="0"/>
              <a:t>For Use With CPAs, Attorneys and Other Professional Advisors Only.  Not Intended for Retail Distribution. Advising Clients in Selecting Life Insurance Carriers in the 21st Century, SMRU 517399 (Exp. 9.30.14)</a:t>
            </a:r>
            <a:endParaRPr lang="en-US" dirty="0"/>
          </a:p>
        </p:txBody>
      </p:sp>
      <p:sp>
        <p:nvSpPr>
          <p:cNvPr id="6" name="Slide Number Placeholder 9"/>
          <p:cNvSpPr>
            <a:spLocks noGrp="1"/>
          </p:cNvSpPr>
          <p:nvPr>
            <p:ph type="sldNum" sz="quarter" idx="12"/>
          </p:nvPr>
        </p:nvSpPr>
        <p:spPr/>
        <p:txBody>
          <a:bodyPr/>
          <a:lstStyle>
            <a:lvl1pPr algn="r">
              <a:defRPr sz="900">
                <a:solidFill>
                  <a:schemeClr val="tx1"/>
                </a:solidFill>
              </a:defRPr>
            </a:lvl1pPr>
          </a:lstStyle>
          <a:p>
            <a:pPr>
              <a:defRPr/>
            </a:pPr>
            <a:fld id="{0C2EEAB1-D335-4F30-8D5B-5CB8ED5931B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_numbered">
    <p:spTree>
      <p:nvGrpSpPr>
        <p:cNvPr id="1" name=""/>
        <p:cNvGrpSpPr/>
        <p:nvPr/>
      </p:nvGrpSpPr>
      <p:grpSpPr>
        <a:xfrm>
          <a:off x="0" y="0"/>
          <a:ext cx="0" cy="0"/>
          <a:chOff x="0" y="0"/>
          <a:chExt cx="0" cy="0"/>
        </a:xfrm>
      </p:grpSpPr>
      <p:sp>
        <p:nvSpPr>
          <p:cNvPr id="4" name="Rectangle 3"/>
          <p:cNvSpPr/>
          <p:nvPr userDrawn="1"/>
        </p:nvSpPr>
        <p:spPr>
          <a:xfrm>
            <a:off x="0" y="0"/>
            <a:ext cx="9144000" cy="5953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336170"/>
            <a:ext cx="8445062" cy="677108"/>
          </a:xfrm>
        </p:spPr>
        <p:txBody>
          <a:bodyPr/>
          <a:lstStyle>
            <a:lvl1pPr>
              <a:defRPr>
                <a:solidFill>
                  <a:schemeClr val="accent3"/>
                </a:solidFill>
              </a:defRPr>
            </a:lvl1pPr>
          </a:lstStyle>
          <a:p>
            <a:r>
              <a:rPr lang="en-US" smtClean="0"/>
              <a:t>Click to edit Master title style</a:t>
            </a:r>
            <a:endParaRPr lang="en-US" dirty="0"/>
          </a:p>
        </p:txBody>
      </p:sp>
      <p:sp>
        <p:nvSpPr>
          <p:cNvPr id="11" name="Text Placeholder 10"/>
          <p:cNvSpPr>
            <a:spLocks noGrp="1"/>
          </p:cNvSpPr>
          <p:nvPr>
            <p:ph type="body" sz="quarter" idx="10"/>
          </p:nvPr>
        </p:nvSpPr>
        <p:spPr>
          <a:xfrm>
            <a:off x="466344" y="1344168"/>
            <a:ext cx="8197850" cy="1938992"/>
          </a:xfrm>
        </p:spPr>
        <p:txBody>
          <a:bodyPr/>
          <a:lstStyle>
            <a:lvl1pPr marL="342900" indent="-342900">
              <a:buFont typeface="+mj-lt"/>
              <a:buAutoNum type="arabicPeriod"/>
              <a:defRPr sz="2400" b="0"/>
            </a:lvl1pPr>
            <a:lvl2pPr marL="568325" indent="-222250">
              <a:buFont typeface="Tahoma" pitchFamily="34" charset="0"/>
              <a:buChar char="–"/>
              <a:defRPr sz="2000"/>
            </a:lvl2pPr>
            <a:lvl3pPr marL="746125" indent="-177800">
              <a:buFont typeface="Arial" pitchFamily="34" charset="0"/>
              <a:buChar char="•"/>
              <a:defRPr sz="1800"/>
            </a:lvl3pPr>
            <a:lvl4pPr marL="966788" indent="-220663">
              <a:buFont typeface="Tahoma" pitchFamily="34" charset="0"/>
              <a:buChar char="–"/>
              <a:defRPr sz="1800"/>
            </a:lvl4pPr>
            <a:lvl5pPr marL="1146175" indent="-179388">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lgn="r">
              <a:defRPr sz="900">
                <a:solidFill>
                  <a:schemeClr val="tx1"/>
                </a:solidFill>
              </a:defRPr>
            </a:lvl1pPr>
          </a:lstStyle>
          <a:p>
            <a:pPr>
              <a:defRPr/>
            </a:pPr>
            <a:r>
              <a:rPr lang="en-US" smtClean="0"/>
              <a:t>For Use With CPAs, Attorneys and Other Professional Advisors Only.  Not Intended for Retail Distribution. Advising Clients in Selecting Life Insurance Carriers in the 21st Century, SMRU 517399 (Exp. 9.30.14)</a:t>
            </a:r>
            <a:endParaRPr lang="en-US" dirty="0"/>
          </a:p>
        </p:txBody>
      </p:sp>
      <p:sp>
        <p:nvSpPr>
          <p:cNvPr id="6" name="Slide Number Placeholder 9"/>
          <p:cNvSpPr>
            <a:spLocks noGrp="1"/>
          </p:cNvSpPr>
          <p:nvPr>
            <p:ph type="sldNum" sz="quarter" idx="12"/>
          </p:nvPr>
        </p:nvSpPr>
        <p:spPr/>
        <p:txBody>
          <a:bodyPr/>
          <a:lstStyle>
            <a:lvl1pPr algn="r">
              <a:defRPr sz="900">
                <a:solidFill>
                  <a:schemeClr val="tx1"/>
                </a:solidFill>
              </a:defRPr>
            </a:lvl1pPr>
          </a:lstStyle>
          <a:p>
            <a:pPr>
              <a:defRPr/>
            </a:pPr>
            <a:fld id="{27772B77-2875-4AA0-B773-1C606D04056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6170"/>
            <a:ext cx="8213725" cy="677108"/>
          </a:xfrm>
        </p:spPr>
        <p:txBody>
          <a:bodyPr/>
          <a:lstStyle>
            <a:lvl1pPr>
              <a:defRPr>
                <a:solidFill>
                  <a:schemeClr val="accent3"/>
                </a:solidFill>
              </a:defRPr>
            </a:lvl1pPr>
          </a:lstStyle>
          <a:p>
            <a:r>
              <a:rPr lang="en-US" smtClean="0"/>
              <a:t>Click to edit Master title style</a:t>
            </a:r>
            <a:endParaRPr lang="en-US" dirty="0"/>
          </a:p>
        </p:txBody>
      </p:sp>
      <p:sp>
        <p:nvSpPr>
          <p:cNvPr id="10" name="Text Placeholder 9"/>
          <p:cNvSpPr>
            <a:spLocks noGrp="1"/>
          </p:cNvSpPr>
          <p:nvPr>
            <p:ph type="body" sz="quarter" idx="10"/>
          </p:nvPr>
        </p:nvSpPr>
        <p:spPr>
          <a:xfrm>
            <a:off x="463550" y="1339850"/>
            <a:ext cx="3979863" cy="2100575"/>
          </a:xfrm>
        </p:spPr>
        <p:txBody>
          <a:bodyPr/>
          <a:lstStyle>
            <a:lvl1pPr>
              <a:defRPr lang="en-US" sz="2400" b="0" kern="1200" dirty="0" smtClean="0">
                <a:solidFill>
                  <a:schemeClr val="tx1"/>
                </a:solidFill>
                <a:latin typeface="+mn-lt"/>
                <a:ea typeface="+mn-ea"/>
                <a:cs typeface="+mn-cs"/>
              </a:defRPr>
            </a:lvl1pPr>
            <a:lvl2pPr>
              <a:defRPr lang="en-US" sz="2400" kern="1200" dirty="0" smtClean="0">
                <a:solidFill>
                  <a:schemeClr val="tx1"/>
                </a:solidFill>
                <a:latin typeface="+mn-lt"/>
                <a:ea typeface="+mn-ea"/>
                <a:cs typeface="+mn-cs"/>
              </a:defRPr>
            </a:lvl2pPr>
            <a:lvl3pPr>
              <a:defRPr lang="en-US" sz="2000" kern="1200" dirty="0" smtClean="0">
                <a:solidFill>
                  <a:schemeClr val="tx1"/>
                </a:solidFill>
                <a:latin typeface="+mn-lt"/>
                <a:ea typeface="+mn-ea"/>
                <a:cs typeface="+mn-cs"/>
              </a:defRPr>
            </a:lvl3pPr>
            <a:lvl4pPr>
              <a:defRPr lang="en-US" sz="1800" kern="1200" dirty="0" smtClean="0">
                <a:solidFill>
                  <a:schemeClr val="tx1"/>
                </a:solidFill>
                <a:latin typeface="+mn-lt"/>
                <a:ea typeface="+mn-ea"/>
                <a:cs typeface="+mn-cs"/>
              </a:defRPr>
            </a:lvl4pPr>
            <a:lvl5pPr>
              <a:defRPr lang="en-US" sz="1600" kern="1200" dirty="0" smtClean="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9"/>
          <p:cNvSpPr>
            <a:spLocks noGrp="1"/>
          </p:cNvSpPr>
          <p:nvPr>
            <p:ph type="body" sz="quarter" idx="11"/>
          </p:nvPr>
        </p:nvSpPr>
        <p:spPr>
          <a:xfrm>
            <a:off x="4691062" y="1339850"/>
            <a:ext cx="3979863" cy="2100575"/>
          </a:xfrm>
        </p:spPr>
        <p:txBody>
          <a:bodyPr/>
          <a:lstStyle>
            <a:lvl1pPr>
              <a:defRPr lang="en-US" sz="2400" b="0" kern="1200" dirty="0" smtClean="0">
                <a:solidFill>
                  <a:schemeClr val="tx1"/>
                </a:solidFill>
                <a:latin typeface="+mn-lt"/>
                <a:ea typeface="+mn-ea"/>
                <a:cs typeface="+mn-cs"/>
              </a:defRPr>
            </a:lvl1pPr>
            <a:lvl2pPr>
              <a:defRPr lang="en-US" sz="2400" kern="1200" dirty="0" smtClean="0">
                <a:solidFill>
                  <a:schemeClr val="tx1"/>
                </a:solidFill>
                <a:latin typeface="+mn-lt"/>
                <a:ea typeface="+mn-ea"/>
                <a:cs typeface="+mn-cs"/>
              </a:defRPr>
            </a:lvl2pPr>
            <a:lvl3pPr>
              <a:defRPr lang="en-US" sz="2000" kern="1200" dirty="0" smtClean="0">
                <a:solidFill>
                  <a:schemeClr val="tx1"/>
                </a:solidFill>
                <a:latin typeface="+mn-lt"/>
                <a:ea typeface="+mn-ea"/>
                <a:cs typeface="+mn-cs"/>
              </a:defRPr>
            </a:lvl3pPr>
            <a:lvl4pPr>
              <a:defRPr lang="en-US" sz="1800" kern="1200" dirty="0" smtClean="0">
                <a:solidFill>
                  <a:schemeClr val="tx1"/>
                </a:solidFill>
                <a:latin typeface="+mn-lt"/>
                <a:ea typeface="+mn-ea"/>
                <a:cs typeface="+mn-cs"/>
              </a:defRPr>
            </a:lvl4pPr>
            <a:lvl5pPr>
              <a:defRPr lang="en-US" sz="1600" kern="1200" dirty="0" smtClean="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2"/>
          </p:nvPr>
        </p:nvSpPr>
        <p:spPr/>
        <p:txBody>
          <a:bodyPr/>
          <a:lstStyle>
            <a:lvl1pPr algn="r">
              <a:defRPr sz="900">
                <a:solidFill>
                  <a:schemeClr val="tx1"/>
                </a:solidFill>
              </a:defRPr>
            </a:lvl1pPr>
          </a:lstStyle>
          <a:p>
            <a:pPr>
              <a:defRPr/>
            </a:pPr>
            <a:r>
              <a:rPr lang="en-US" smtClean="0"/>
              <a:t>For Use With CPAs, Attorneys and Other Professional Advisors Only.  Not Intended for Retail Distribution. Advising Clients in Selecting Life Insurance Carriers in the 21st Century, SMRU 517399 (Exp. 9.30.14)</a:t>
            </a:r>
            <a:endParaRPr lang="en-US" dirty="0"/>
          </a:p>
        </p:txBody>
      </p:sp>
      <p:sp>
        <p:nvSpPr>
          <p:cNvPr id="6" name="Slide Number Placeholder 9"/>
          <p:cNvSpPr>
            <a:spLocks noGrp="1"/>
          </p:cNvSpPr>
          <p:nvPr>
            <p:ph type="sldNum" sz="quarter" idx="13"/>
          </p:nvPr>
        </p:nvSpPr>
        <p:spPr/>
        <p:txBody>
          <a:bodyPr/>
          <a:lstStyle>
            <a:lvl1pPr algn="r">
              <a:defRPr sz="900">
                <a:solidFill>
                  <a:schemeClr val="tx1"/>
                </a:solidFill>
              </a:defRPr>
            </a:lvl1pPr>
          </a:lstStyle>
          <a:p>
            <a:pPr>
              <a:defRPr/>
            </a:pPr>
            <a:fld id="{518B101E-E269-4E93-B106-55D8FBAD6E4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rt">
    <p:spTree>
      <p:nvGrpSpPr>
        <p:cNvPr id="1" name=""/>
        <p:cNvGrpSpPr/>
        <p:nvPr/>
      </p:nvGrpSpPr>
      <p:grpSpPr>
        <a:xfrm>
          <a:off x="0" y="0"/>
          <a:ext cx="0" cy="0"/>
          <a:chOff x="0" y="0"/>
          <a:chExt cx="0" cy="0"/>
        </a:xfrm>
      </p:grpSpPr>
      <p:sp>
        <p:nvSpPr>
          <p:cNvPr id="5" name="Rectangle 4"/>
          <p:cNvSpPr/>
          <p:nvPr userDrawn="1"/>
        </p:nvSpPr>
        <p:spPr>
          <a:xfrm>
            <a:off x="0" y="0"/>
            <a:ext cx="9144000" cy="5948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13" descr="Picture 50.png"/>
          <p:cNvPicPr>
            <a:picLocks noChangeAspect="1"/>
          </p:cNvPicPr>
          <p:nvPr userDrawn="1"/>
        </p:nvPicPr>
        <p:blipFill>
          <a:blip r:embed="rId2" cstate="print"/>
          <a:srcRect/>
          <a:stretch>
            <a:fillRect/>
          </a:stretch>
        </p:blipFill>
        <p:spPr bwMode="auto">
          <a:xfrm>
            <a:off x="417513" y="6143625"/>
            <a:ext cx="552450" cy="520700"/>
          </a:xfrm>
          <a:prstGeom prst="rect">
            <a:avLst/>
          </a:prstGeom>
          <a:noFill/>
          <a:ln w="9525">
            <a:noFill/>
            <a:miter lim="800000"/>
            <a:headEnd/>
            <a:tailEnd/>
          </a:ln>
        </p:spPr>
      </p:pic>
      <p:sp>
        <p:nvSpPr>
          <p:cNvPr id="15" name="Text Placeholder 14"/>
          <p:cNvSpPr>
            <a:spLocks noGrp="1"/>
          </p:cNvSpPr>
          <p:nvPr>
            <p:ph type="body" sz="quarter" idx="12"/>
          </p:nvPr>
        </p:nvSpPr>
        <p:spPr>
          <a:xfrm>
            <a:off x="1324303" y="1550442"/>
            <a:ext cx="6475085" cy="369332"/>
          </a:xfrm>
        </p:spPr>
        <p:txBody>
          <a:bodyPr/>
          <a:lstStyle>
            <a:lvl1pPr algn="ctr">
              <a:defRPr sz="2400" b="0">
                <a:solidFill>
                  <a:schemeClr val="accent1"/>
                </a:solidFill>
              </a:defRPr>
            </a:lvl1pPr>
            <a:lvl2pPr>
              <a:buNone/>
              <a:defRPr/>
            </a:lvl2pPr>
          </a:lstStyle>
          <a:p>
            <a:pPr lvl="0"/>
            <a:r>
              <a:rPr lang="en-US" smtClean="0"/>
              <a:t>Click to edit Master text styles</a:t>
            </a:r>
          </a:p>
        </p:txBody>
      </p:sp>
      <p:sp>
        <p:nvSpPr>
          <p:cNvPr id="14" name="Content Placeholder 13"/>
          <p:cNvSpPr>
            <a:spLocks noGrp="1"/>
          </p:cNvSpPr>
          <p:nvPr>
            <p:ph sz="quarter" idx="13"/>
          </p:nvPr>
        </p:nvSpPr>
        <p:spPr>
          <a:xfrm>
            <a:off x="1893888" y="2009775"/>
            <a:ext cx="5378450" cy="2185214"/>
          </a:xfrm>
        </p:spPr>
        <p:txBody>
          <a:bodyPr/>
          <a:lstStyle>
            <a:lvl1pPr>
              <a:defRPr sz="2400"/>
            </a:lvl1pPr>
            <a:lvl2pPr marL="231775" indent="-231775">
              <a:defRPr sz="2400"/>
            </a:lvl2pPr>
            <a:lvl3pPr marL="461963" indent="-230188">
              <a:defRPr sz="2400"/>
            </a:lvl3pPr>
            <a:lvl4pPr marL="682625" indent="-220663">
              <a:defRPr sz="2000"/>
            </a:lvl4pPr>
            <a:lvl5pPr marL="914400" indent="-231775">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Placeholder 1"/>
          <p:cNvSpPr>
            <a:spLocks noGrp="1"/>
          </p:cNvSpPr>
          <p:nvPr>
            <p:ph type="title"/>
          </p:nvPr>
        </p:nvSpPr>
        <p:spPr>
          <a:xfrm>
            <a:off x="457200" y="336170"/>
            <a:ext cx="8213725" cy="677108"/>
          </a:xfrm>
          <a:prstGeom prst="rect">
            <a:avLst/>
          </a:prstGeom>
        </p:spPr>
        <p:txBody>
          <a:bodyPr rtlCol="0"/>
          <a:lstStyle/>
          <a:p>
            <a:r>
              <a:rPr lang="en-US" dirty="0" smtClean="0"/>
              <a:t>Click to add title</a:t>
            </a:r>
            <a:endParaRPr lang="en-US" dirty="0"/>
          </a:p>
        </p:txBody>
      </p:sp>
      <p:sp>
        <p:nvSpPr>
          <p:cNvPr id="7" name="Footer Placeholder 4"/>
          <p:cNvSpPr>
            <a:spLocks noGrp="1"/>
          </p:cNvSpPr>
          <p:nvPr>
            <p:ph type="ftr" sz="quarter" idx="14"/>
          </p:nvPr>
        </p:nvSpPr>
        <p:spPr/>
        <p:txBody>
          <a:bodyPr/>
          <a:lstStyle>
            <a:lvl1pPr algn="r">
              <a:defRPr sz="900">
                <a:solidFill>
                  <a:schemeClr val="tx1"/>
                </a:solidFill>
              </a:defRPr>
            </a:lvl1pPr>
          </a:lstStyle>
          <a:p>
            <a:pPr>
              <a:defRPr/>
            </a:pPr>
            <a:r>
              <a:rPr lang="en-US" smtClean="0"/>
              <a:t>For Use With CPAs, Attorneys and Other Professional Advisors Only.  Not Intended for Retail Distribution. Advising Clients in Selecting Life Insurance Carriers in the 21st Century, SMRU 517399 (Exp. 9.30.14)</a:t>
            </a:r>
            <a:endParaRPr lang="en-US" dirty="0"/>
          </a:p>
        </p:txBody>
      </p:sp>
      <p:sp>
        <p:nvSpPr>
          <p:cNvPr id="8" name="Slide Number Placeholder 9"/>
          <p:cNvSpPr>
            <a:spLocks noGrp="1"/>
          </p:cNvSpPr>
          <p:nvPr>
            <p:ph type="sldNum" sz="quarter" idx="15"/>
          </p:nvPr>
        </p:nvSpPr>
        <p:spPr/>
        <p:txBody>
          <a:bodyPr/>
          <a:lstStyle>
            <a:lvl1pPr algn="r">
              <a:defRPr sz="900">
                <a:solidFill>
                  <a:schemeClr val="tx1"/>
                </a:solidFill>
              </a:defRPr>
            </a:lvl1pPr>
          </a:lstStyle>
          <a:p>
            <a:pPr>
              <a:defRPr/>
            </a:pPr>
            <a:fld id="{07159852-E396-42EF-93A1-5505B175304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466344" y="1316736"/>
            <a:ext cx="8197850" cy="1877437"/>
          </a:xfrm>
        </p:spPr>
        <p:txBody>
          <a:bodyPr/>
          <a:lstStyle>
            <a:lvl1pPr>
              <a:defRPr sz="2400"/>
            </a:lvl1pPr>
            <a:lvl2pPr marL="231775" indent="-231775">
              <a:defRPr sz="2000"/>
            </a:lvl2pPr>
            <a:lvl3pPr marL="461963" indent="-230188">
              <a:defRPr sz="1800"/>
            </a:lvl3pPr>
            <a:lvl4pPr marL="630238" indent="-168275">
              <a:defRPr sz="1600"/>
            </a:lvl4pPr>
            <a:lvl5pPr marL="798513" indent="-168275">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1"/>
          <p:cNvSpPr>
            <a:spLocks noGrp="1"/>
          </p:cNvSpPr>
          <p:nvPr>
            <p:ph type="title"/>
          </p:nvPr>
        </p:nvSpPr>
        <p:spPr>
          <a:xfrm>
            <a:off x="457200" y="336170"/>
            <a:ext cx="8213725" cy="677108"/>
          </a:xfrm>
          <a:prstGeom prst="rect">
            <a:avLst/>
          </a:prstGeom>
        </p:spPr>
        <p:txBody>
          <a:bodyPr rtlCol="0"/>
          <a:lstStyle/>
          <a:p>
            <a:r>
              <a:rPr lang="en-US" dirty="0" smtClean="0"/>
              <a:t>Click to add title</a:t>
            </a:r>
            <a:endParaRPr lang="en-US" dirty="0"/>
          </a:p>
        </p:txBody>
      </p:sp>
      <p:sp>
        <p:nvSpPr>
          <p:cNvPr id="4" name="Footer Placeholder 4"/>
          <p:cNvSpPr>
            <a:spLocks noGrp="1"/>
          </p:cNvSpPr>
          <p:nvPr>
            <p:ph type="ftr" sz="quarter" idx="11"/>
          </p:nvPr>
        </p:nvSpPr>
        <p:spPr/>
        <p:txBody>
          <a:bodyPr/>
          <a:lstStyle>
            <a:lvl1pPr algn="r">
              <a:defRPr sz="900">
                <a:solidFill>
                  <a:schemeClr val="tx1"/>
                </a:solidFill>
              </a:defRPr>
            </a:lvl1pPr>
          </a:lstStyle>
          <a:p>
            <a:pPr>
              <a:defRPr/>
            </a:pPr>
            <a:r>
              <a:rPr lang="en-US" smtClean="0"/>
              <a:t>For Use With CPAs, Attorneys and Other Professional Advisors Only.  Not Intended for Retail Distribution. Advising Clients in Selecting Life Insurance Carriers in the 21st Century, SMRU 517399 (Exp. 9.30.14)</a:t>
            </a:r>
            <a:endParaRPr lang="en-US" dirty="0"/>
          </a:p>
        </p:txBody>
      </p:sp>
      <p:sp>
        <p:nvSpPr>
          <p:cNvPr id="5" name="Slide Number Placeholder 9"/>
          <p:cNvSpPr>
            <a:spLocks noGrp="1"/>
          </p:cNvSpPr>
          <p:nvPr>
            <p:ph type="sldNum" sz="quarter" idx="12"/>
          </p:nvPr>
        </p:nvSpPr>
        <p:spPr/>
        <p:txBody>
          <a:bodyPr/>
          <a:lstStyle>
            <a:lvl1pPr algn="r">
              <a:defRPr sz="900">
                <a:solidFill>
                  <a:schemeClr val="tx1"/>
                </a:solidFill>
              </a:defRPr>
            </a:lvl1pPr>
          </a:lstStyle>
          <a:p>
            <a:pPr>
              <a:defRPr/>
            </a:pPr>
            <a:fld id="{379127A7-BF4C-4E4A-A419-782EE632911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 charts with less text">
    <p:spTree>
      <p:nvGrpSpPr>
        <p:cNvPr id="1" name=""/>
        <p:cNvGrpSpPr/>
        <p:nvPr/>
      </p:nvGrpSpPr>
      <p:grpSpPr>
        <a:xfrm>
          <a:off x="0" y="0"/>
          <a:ext cx="0" cy="0"/>
          <a:chOff x="0" y="0"/>
          <a:chExt cx="0" cy="0"/>
        </a:xfrm>
      </p:grpSpPr>
      <p:sp>
        <p:nvSpPr>
          <p:cNvPr id="5" name="Rectangle 4"/>
          <p:cNvSpPr/>
          <p:nvPr userDrawn="1"/>
        </p:nvSpPr>
        <p:spPr>
          <a:xfrm>
            <a:off x="0" y="0"/>
            <a:ext cx="9144000" cy="5948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13" descr="Picture 50.png"/>
          <p:cNvPicPr>
            <a:picLocks noChangeAspect="1"/>
          </p:cNvPicPr>
          <p:nvPr userDrawn="1"/>
        </p:nvPicPr>
        <p:blipFill>
          <a:blip r:embed="rId2" cstate="print"/>
          <a:srcRect/>
          <a:stretch>
            <a:fillRect/>
          </a:stretch>
        </p:blipFill>
        <p:spPr bwMode="auto">
          <a:xfrm>
            <a:off x="417513" y="6143625"/>
            <a:ext cx="552450" cy="520700"/>
          </a:xfrm>
          <a:prstGeom prst="rect">
            <a:avLst/>
          </a:prstGeom>
          <a:noFill/>
          <a:ln w="9525">
            <a:noFill/>
            <a:miter lim="800000"/>
            <a:headEnd/>
            <a:tailEnd/>
          </a:ln>
        </p:spPr>
      </p:pic>
      <p:sp>
        <p:nvSpPr>
          <p:cNvPr id="14" name="Content Placeholder 21"/>
          <p:cNvSpPr>
            <a:spLocks noGrp="1"/>
          </p:cNvSpPr>
          <p:nvPr>
            <p:ph sz="quarter" idx="18"/>
          </p:nvPr>
        </p:nvSpPr>
        <p:spPr>
          <a:xfrm>
            <a:off x="473075" y="1966743"/>
            <a:ext cx="3776663" cy="3516482"/>
          </a:xfrm>
        </p:spPr>
        <p:txBody>
          <a:bodyPr>
            <a:noAutofit/>
          </a:bodyPr>
          <a:lstStyle>
            <a:lvl1pPr>
              <a:defRPr sz="2400"/>
            </a:lvl1pPr>
            <a:lvl2pPr marL="231775" indent="-231775">
              <a:defRPr sz="2000"/>
            </a:lvl2pPr>
            <a:lvl3pPr marL="461963" indent="-230188">
              <a:defRPr sz="1800"/>
            </a:lvl3pPr>
            <a:lvl4pPr marL="630238" indent="-168275">
              <a:defRPr sz="1600"/>
            </a:lvl4pPr>
            <a:lvl5pPr marL="798513" indent="-168275">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21"/>
          <p:cNvSpPr>
            <a:spLocks noGrp="1"/>
          </p:cNvSpPr>
          <p:nvPr>
            <p:ph sz="quarter" idx="19"/>
          </p:nvPr>
        </p:nvSpPr>
        <p:spPr>
          <a:xfrm>
            <a:off x="4647043" y="1966743"/>
            <a:ext cx="3776663" cy="3516482"/>
          </a:xfrm>
        </p:spPr>
        <p:txBody>
          <a:bodyPr>
            <a:noAutofit/>
          </a:bodyPr>
          <a:lstStyle>
            <a:lvl1pPr>
              <a:defRPr sz="2400"/>
            </a:lvl1pPr>
            <a:lvl2pPr>
              <a:defRPr lang="en-US" sz="2000" kern="1200" dirty="0" smtClean="0">
                <a:solidFill>
                  <a:schemeClr val="tx1"/>
                </a:solidFill>
                <a:latin typeface="+mn-lt"/>
                <a:ea typeface="+mn-ea"/>
                <a:cs typeface="+mn-cs"/>
              </a:defRPr>
            </a:lvl2pPr>
            <a:lvl3pPr>
              <a:defRPr lang="en-US" sz="1800" kern="1200" dirty="0" smtClean="0">
                <a:solidFill>
                  <a:schemeClr val="tx1"/>
                </a:solidFill>
                <a:latin typeface="+mn-lt"/>
                <a:ea typeface="+mn-ea"/>
                <a:cs typeface="+mn-cs"/>
              </a:defRPr>
            </a:lvl3pPr>
            <a:lvl4pPr>
              <a:defRPr lang="en-US" sz="1600" kern="1200" dirty="0" smtClean="0">
                <a:solidFill>
                  <a:schemeClr val="tx1"/>
                </a:solidFill>
                <a:latin typeface="+mn-lt"/>
                <a:ea typeface="+mn-ea"/>
                <a:cs typeface="+mn-cs"/>
              </a:defRPr>
            </a:lvl4pPr>
            <a:lvl5pPr>
              <a:defRPr lang="en-US" sz="1400" kern="1200" dirty="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Placeholder 1"/>
          <p:cNvSpPr>
            <a:spLocks noGrp="1"/>
          </p:cNvSpPr>
          <p:nvPr>
            <p:ph type="title"/>
          </p:nvPr>
        </p:nvSpPr>
        <p:spPr>
          <a:xfrm>
            <a:off x="457200" y="336170"/>
            <a:ext cx="8213725" cy="677108"/>
          </a:xfrm>
          <a:prstGeom prst="rect">
            <a:avLst/>
          </a:prstGeom>
        </p:spPr>
        <p:txBody>
          <a:bodyPr rtlCol="0"/>
          <a:lstStyle/>
          <a:p>
            <a:r>
              <a:rPr lang="en-US" dirty="0" smtClean="0"/>
              <a:t>Click to add title</a:t>
            </a:r>
            <a:endParaRPr lang="en-US" dirty="0"/>
          </a:p>
        </p:txBody>
      </p:sp>
      <p:sp>
        <p:nvSpPr>
          <p:cNvPr id="7" name="Footer Placeholder 4"/>
          <p:cNvSpPr>
            <a:spLocks noGrp="1"/>
          </p:cNvSpPr>
          <p:nvPr>
            <p:ph type="ftr" sz="quarter" idx="20"/>
          </p:nvPr>
        </p:nvSpPr>
        <p:spPr/>
        <p:txBody>
          <a:bodyPr/>
          <a:lstStyle>
            <a:lvl1pPr algn="r">
              <a:defRPr sz="900">
                <a:solidFill>
                  <a:schemeClr val="tx1"/>
                </a:solidFill>
              </a:defRPr>
            </a:lvl1pPr>
          </a:lstStyle>
          <a:p>
            <a:pPr>
              <a:defRPr/>
            </a:pPr>
            <a:r>
              <a:rPr lang="en-US" smtClean="0"/>
              <a:t>For Use With CPAs, Attorneys and Other Professional Advisors Only.  Not Intended for Retail Distribution. Advising Clients in Selecting Life Insurance Carriers in the 21st Century, SMRU 517399 (Exp. 9.30.14)</a:t>
            </a:r>
            <a:endParaRPr lang="en-US" dirty="0"/>
          </a:p>
        </p:txBody>
      </p:sp>
      <p:sp>
        <p:nvSpPr>
          <p:cNvPr id="8" name="Slide Number Placeholder 9"/>
          <p:cNvSpPr>
            <a:spLocks noGrp="1"/>
          </p:cNvSpPr>
          <p:nvPr>
            <p:ph type="sldNum" sz="quarter" idx="21"/>
          </p:nvPr>
        </p:nvSpPr>
        <p:spPr/>
        <p:txBody>
          <a:bodyPr/>
          <a:lstStyle>
            <a:lvl1pPr algn="r">
              <a:defRPr sz="900">
                <a:solidFill>
                  <a:schemeClr val="tx1"/>
                </a:solidFill>
              </a:defRPr>
            </a:lvl1pPr>
          </a:lstStyle>
          <a:p>
            <a:pPr>
              <a:defRPr/>
            </a:pPr>
            <a:fld id="{1CD792AC-AA26-423F-B84B-EA8B7EFF898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0"/>
            <a:ext cx="9144000" cy="5949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7" name="Title Placeholder 1"/>
          <p:cNvSpPr>
            <a:spLocks noGrp="1"/>
          </p:cNvSpPr>
          <p:nvPr>
            <p:ph type="title"/>
          </p:nvPr>
        </p:nvSpPr>
        <p:spPr bwMode="auto">
          <a:xfrm>
            <a:off x="457200" y="336550"/>
            <a:ext cx="8213725" cy="6762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add title</a:t>
            </a:r>
          </a:p>
        </p:txBody>
      </p:sp>
      <p:sp>
        <p:nvSpPr>
          <p:cNvPr id="1028" name="Text Placeholder 2"/>
          <p:cNvSpPr>
            <a:spLocks noGrp="1"/>
          </p:cNvSpPr>
          <p:nvPr>
            <p:ph type="body" idx="1"/>
          </p:nvPr>
        </p:nvSpPr>
        <p:spPr bwMode="auto">
          <a:xfrm>
            <a:off x="461963" y="1317625"/>
            <a:ext cx="8213725" cy="166052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608388" y="6511925"/>
            <a:ext cx="4740275" cy="138113"/>
          </a:xfrm>
          <a:prstGeom prst="rect">
            <a:avLst/>
          </a:prstGeom>
        </p:spPr>
        <p:txBody>
          <a:bodyPr vert="horz" wrap="square" lIns="0" tIns="0" rIns="0" bIns="0" rtlCol="0" anchor="ctr">
            <a:spAutoFit/>
          </a:bodyPr>
          <a:lstStyle>
            <a:lvl1pPr algn="r" fontAlgn="auto">
              <a:spcBef>
                <a:spcPts val="0"/>
              </a:spcBef>
              <a:spcAft>
                <a:spcPts val="0"/>
              </a:spcAft>
              <a:defRPr sz="900">
                <a:solidFill>
                  <a:schemeClr val="tx1"/>
                </a:solidFill>
                <a:latin typeface="+mn-lt"/>
                <a:cs typeface="+mn-cs"/>
              </a:defRPr>
            </a:lvl1pPr>
          </a:lstStyle>
          <a:p>
            <a:pPr>
              <a:defRPr/>
            </a:pPr>
            <a:r>
              <a:rPr lang="en-US" smtClean="0"/>
              <a:t>For Use With CPAs, Attorneys and Other Professional Advisors Only.  Not Intended for Retail Distribution. Advising Clients in Selecting Life Insurance Carriers in the 21st Century, SMRU 517399 (Exp. 9.30.14)</a:t>
            </a:r>
            <a:endParaRPr lang="en-US" dirty="0"/>
          </a:p>
        </p:txBody>
      </p:sp>
      <p:pic>
        <p:nvPicPr>
          <p:cNvPr id="1030" name="Picture 11" descr="Picture 50.png"/>
          <p:cNvPicPr>
            <a:picLocks noChangeAspect="1"/>
          </p:cNvPicPr>
          <p:nvPr/>
        </p:nvPicPr>
        <p:blipFill>
          <a:blip r:embed="rId36" cstate="print"/>
          <a:srcRect/>
          <a:stretch>
            <a:fillRect/>
          </a:stretch>
        </p:blipFill>
        <p:spPr bwMode="auto">
          <a:xfrm>
            <a:off x="417513" y="6143625"/>
            <a:ext cx="552450" cy="520700"/>
          </a:xfrm>
          <a:prstGeom prst="rect">
            <a:avLst/>
          </a:prstGeom>
          <a:noFill/>
          <a:ln w="9525">
            <a:noFill/>
            <a:miter lim="800000"/>
            <a:headEnd/>
            <a:tailEnd/>
          </a:ln>
        </p:spPr>
      </p:pic>
      <p:sp>
        <p:nvSpPr>
          <p:cNvPr id="10" name="Slide Number Placeholder 9"/>
          <p:cNvSpPr>
            <a:spLocks noGrp="1"/>
          </p:cNvSpPr>
          <p:nvPr>
            <p:ph type="sldNum" sz="quarter" idx="4"/>
          </p:nvPr>
        </p:nvSpPr>
        <p:spPr>
          <a:xfrm>
            <a:off x="8429625" y="6511925"/>
            <a:ext cx="241300" cy="138113"/>
          </a:xfrm>
          <a:prstGeom prst="rect">
            <a:avLst/>
          </a:prstGeom>
        </p:spPr>
        <p:txBody>
          <a:bodyPr vert="horz" wrap="square" lIns="0" tIns="0" rIns="0" bIns="0" rtlCol="0" anchor="ctr">
            <a:spAutoFit/>
          </a:bodyPr>
          <a:lstStyle>
            <a:lvl1pPr algn="r" fontAlgn="auto">
              <a:spcBef>
                <a:spcPts val="0"/>
              </a:spcBef>
              <a:spcAft>
                <a:spcPts val="0"/>
              </a:spcAft>
              <a:defRPr sz="900">
                <a:solidFill>
                  <a:schemeClr val="tx1"/>
                </a:solidFill>
                <a:latin typeface="+mn-lt"/>
                <a:cs typeface="+mn-cs"/>
              </a:defRPr>
            </a:lvl1pPr>
          </a:lstStyle>
          <a:p>
            <a:pPr>
              <a:defRPr/>
            </a:pPr>
            <a:fld id="{CBC76DB9-5635-442A-9485-C639AADCDD2D}" type="slidenum">
              <a:rPr lang="en-US"/>
              <a:pPr>
                <a:defRPr/>
              </a:pPr>
              <a:t>‹#›</a:t>
            </a:fld>
            <a:endParaRPr lang="en-US" dirty="0"/>
          </a:p>
        </p:txBody>
      </p:sp>
      <p:sp>
        <p:nvSpPr>
          <p:cNvPr id="9" name="Date Placeholder 8"/>
          <p:cNvSpPr>
            <a:spLocks noGrp="1"/>
          </p:cNvSpPr>
          <p:nvPr>
            <p:ph type="dt" sz="half" idx="2"/>
          </p:nvPr>
        </p:nvSpPr>
        <p:spPr>
          <a:xfrm>
            <a:off x="2443163" y="7246938"/>
            <a:ext cx="2133600" cy="139700"/>
          </a:xfrm>
          <a:prstGeom prst="rect">
            <a:avLst/>
          </a:prstGeom>
        </p:spPr>
        <p:txBody>
          <a:bodyPr vert="horz" wrap="square" lIns="0" tIns="0" rIns="0" bIns="0" rtlCol="0" anchor="ctr">
            <a:spAutoFit/>
          </a:bodyPr>
          <a:lstStyle>
            <a:lvl1pPr marL="0" algn="r" defTabSz="914400" rtl="0" eaLnBrk="1" fontAlgn="auto" latinLnBrk="0" hangingPunct="1">
              <a:spcBef>
                <a:spcPts val="0"/>
              </a:spcBef>
              <a:spcAft>
                <a:spcPts val="0"/>
              </a:spcAft>
              <a:defRPr lang="en-US" sz="900" kern="1200">
                <a:solidFill>
                  <a:schemeClr val="tx1"/>
                </a:solidFill>
                <a:latin typeface="+mn-lt"/>
                <a:ea typeface="+mn-ea"/>
                <a:cs typeface="+mn-cs"/>
              </a:defRPr>
            </a:lvl1pPr>
          </a:lstStyle>
          <a:p>
            <a:pPr>
              <a:defRPr/>
            </a:pPr>
            <a:endParaRPr dirty="0"/>
          </a:p>
        </p:txBody>
      </p:sp>
    </p:spTree>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 id="2147484207" r:id="rId14"/>
    <p:sldLayoutId id="2147484208" r:id="rId15"/>
    <p:sldLayoutId id="2147484209" r:id="rId16"/>
    <p:sldLayoutId id="2147484210" r:id="rId17"/>
    <p:sldLayoutId id="2147484211" r:id="rId18"/>
    <p:sldLayoutId id="2147484212" r:id="rId19"/>
    <p:sldLayoutId id="2147484213" r:id="rId20"/>
    <p:sldLayoutId id="2147484214" r:id="rId21"/>
    <p:sldLayoutId id="2147484215" r:id="rId22"/>
    <p:sldLayoutId id="2147484216" r:id="rId23"/>
    <p:sldLayoutId id="2147484217" r:id="rId24"/>
    <p:sldLayoutId id="2147484218" r:id="rId25"/>
    <p:sldLayoutId id="2147484219" r:id="rId26"/>
    <p:sldLayoutId id="2147484220" r:id="rId27"/>
    <p:sldLayoutId id="2147484221" r:id="rId28"/>
    <p:sldLayoutId id="2147484222" r:id="rId29"/>
    <p:sldLayoutId id="2147484223" r:id="rId30"/>
    <p:sldLayoutId id="2147484224" r:id="rId31"/>
    <p:sldLayoutId id="2147484225" r:id="rId32"/>
    <p:sldLayoutId id="2147484226" r:id="rId33"/>
    <p:sldLayoutId id="2147484227" r:id="rId34"/>
  </p:sldLayoutIdLst>
  <p:hf hdr="0" dt="0"/>
  <p:txStyles>
    <p:titleStyle>
      <a:lvl1pPr algn="l" rtl="0" eaLnBrk="0" fontAlgn="base" hangingPunct="0">
        <a:spcBef>
          <a:spcPct val="0"/>
        </a:spcBef>
        <a:spcAft>
          <a:spcPct val="0"/>
        </a:spcAft>
        <a:defRPr sz="4400" kern="1200">
          <a:solidFill>
            <a:srgbClr val="1D5E75"/>
          </a:solidFill>
          <a:latin typeface="+mj-lt"/>
          <a:ea typeface="+mj-ea"/>
          <a:cs typeface="+mj-cs"/>
        </a:defRPr>
      </a:lvl1pPr>
      <a:lvl2pPr algn="l" rtl="0" eaLnBrk="0" fontAlgn="base" hangingPunct="0">
        <a:spcBef>
          <a:spcPct val="0"/>
        </a:spcBef>
        <a:spcAft>
          <a:spcPct val="0"/>
        </a:spcAft>
        <a:defRPr sz="4400">
          <a:solidFill>
            <a:srgbClr val="1D5E75"/>
          </a:solidFill>
          <a:latin typeface="Georgia" pitchFamily="18" charset="0"/>
        </a:defRPr>
      </a:lvl2pPr>
      <a:lvl3pPr algn="l" rtl="0" eaLnBrk="0" fontAlgn="base" hangingPunct="0">
        <a:spcBef>
          <a:spcPct val="0"/>
        </a:spcBef>
        <a:spcAft>
          <a:spcPct val="0"/>
        </a:spcAft>
        <a:defRPr sz="4400">
          <a:solidFill>
            <a:srgbClr val="1D5E75"/>
          </a:solidFill>
          <a:latin typeface="Georgia" pitchFamily="18" charset="0"/>
        </a:defRPr>
      </a:lvl3pPr>
      <a:lvl4pPr algn="l" rtl="0" eaLnBrk="0" fontAlgn="base" hangingPunct="0">
        <a:spcBef>
          <a:spcPct val="0"/>
        </a:spcBef>
        <a:spcAft>
          <a:spcPct val="0"/>
        </a:spcAft>
        <a:defRPr sz="4400">
          <a:solidFill>
            <a:srgbClr val="1D5E75"/>
          </a:solidFill>
          <a:latin typeface="Georgia" pitchFamily="18" charset="0"/>
        </a:defRPr>
      </a:lvl4pPr>
      <a:lvl5pPr algn="l" rtl="0" eaLnBrk="0" fontAlgn="base" hangingPunct="0">
        <a:spcBef>
          <a:spcPct val="0"/>
        </a:spcBef>
        <a:spcAft>
          <a:spcPct val="0"/>
        </a:spcAft>
        <a:defRPr sz="4400">
          <a:solidFill>
            <a:srgbClr val="1D5E75"/>
          </a:solidFill>
          <a:latin typeface="Georgia" pitchFamily="18" charset="0"/>
        </a:defRPr>
      </a:lvl5pPr>
      <a:lvl6pPr marL="457200" algn="l" rtl="0" fontAlgn="base">
        <a:spcBef>
          <a:spcPct val="0"/>
        </a:spcBef>
        <a:spcAft>
          <a:spcPct val="0"/>
        </a:spcAft>
        <a:defRPr sz="4400">
          <a:solidFill>
            <a:srgbClr val="1D5E75"/>
          </a:solidFill>
          <a:latin typeface="Georgia" pitchFamily="18" charset="0"/>
        </a:defRPr>
      </a:lvl6pPr>
      <a:lvl7pPr marL="914400" algn="l" rtl="0" fontAlgn="base">
        <a:spcBef>
          <a:spcPct val="0"/>
        </a:spcBef>
        <a:spcAft>
          <a:spcPct val="0"/>
        </a:spcAft>
        <a:defRPr sz="4400">
          <a:solidFill>
            <a:srgbClr val="1D5E75"/>
          </a:solidFill>
          <a:latin typeface="Georgia" pitchFamily="18" charset="0"/>
        </a:defRPr>
      </a:lvl7pPr>
      <a:lvl8pPr marL="1371600" algn="l" rtl="0" fontAlgn="base">
        <a:spcBef>
          <a:spcPct val="0"/>
        </a:spcBef>
        <a:spcAft>
          <a:spcPct val="0"/>
        </a:spcAft>
        <a:defRPr sz="4400">
          <a:solidFill>
            <a:srgbClr val="1D5E75"/>
          </a:solidFill>
          <a:latin typeface="Georgia" pitchFamily="18" charset="0"/>
        </a:defRPr>
      </a:lvl8pPr>
      <a:lvl9pPr marL="1828800" algn="l" rtl="0" fontAlgn="base">
        <a:spcBef>
          <a:spcPct val="0"/>
        </a:spcBef>
        <a:spcAft>
          <a:spcPct val="0"/>
        </a:spcAft>
        <a:defRPr sz="4400">
          <a:solidFill>
            <a:srgbClr val="1D5E75"/>
          </a:solidFill>
          <a:latin typeface="Georgia" pitchFamily="18" charset="0"/>
        </a:defRPr>
      </a:lvl9pPr>
    </p:titleStyle>
    <p:bodyStyle>
      <a:lvl1pPr algn="l" rtl="0" eaLnBrk="0" fontAlgn="base" hangingPunct="0">
        <a:spcBef>
          <a:spcPts val="900"/>
        </a:spcBef>
        <a:spcAft>
          <a:spcPct val="0"/>
        </a:spcAft>
        <a:buFont typeface="Arial" charset="0"/>
        <a:defRPr sz="1600" kern="1200">
          <a:solidFill>
            <a:schemeClr val="tx1"/>
          </a:solidFill>
          <a:latin typeface="+mn-lt"/>
          <a:ea typeface="+mn-ea"/>
          <a:cs typeface="+mn-cs"/>
        </a:defRPr>
      </a:lvl1pPr>
      <a:lvl2pPr marL="171450" indent="-171450" algn="l" rtl="0" eaLnBrk="0" fontAlgn="base" hangingPunct="0">
        <a:spcBef>
          <a:spcPts val="900"/>
        </a:spcBef>
        <a:spcAft>
          <a:spcPct val="0"/>
        </a:spcAft>
        <a:buFont typeface="Arial" charset="0"/>
        <a:buChar char="•"/>
        <a:defRPr sz="1600" kern="1200">
          <a:solidFill>
            <a:schemeClr val="tx1"/>
          </a:solidFill>
          <a:latin typeface="+mn-lt"/>
          <a:ea typeface="+mn-ea"/>
          <a:cs typeface="+mn-cs"/>
        </a:defRPr>
      </a:lvl2pPr>
      <a:lvl3pPr marL="344488" indent="-173038" algn="l" rtl="0" eaLnBrk="0" fontAlgn="base" hangingPunct="0">
        <a:spcBef>
          <a:spcPts val="900"/>
        </a:spcBef>
        <a:spcAft>
          <a:spcPct val="0"/>
        </a:spcAft>
        <a:buFont typeface="Segoe UI" pitchFamily="34" charset="0"/>
        <a:buChar char="–"/>
        <a:defRPr sz="1600" kern="1200">
          <a:solidFill>
            <a:schemeClr val="tx1"/>
          </a:solidFill>
          <a:latin typeface="+mn-lt"/>
          <a:ea typeface="+mn-ea"/>
          <a:cs typeface="+mn-cs"/>
        </a:defRPr>
      </a:lvl3pPr>
      <a:lvl4pPr marL="515938" indent="-171450" algn="l" rtl="0" eaLnBrk="0" fontAlgn="base" hangingPunct="0">
        <a:spcBef>
          <a:spcPts val="900"/>
        </a:spcBef>
        <a:spcAft>
          <a:spcPct val="0"/>
        </a:spcAft>
        <a:buFont typeface="Arial" charset="0"/>
        <a:buChar char="•"/>
        <a:defRPr sz="1400" kern="1200">
          <a:solidFill>
            <a:schemeClr val="tx1"/>
          </a:solidFill>
          <a:latin typeface="+mn-lt"/>
          <a:ea typeface="+mn-ea"/>
          <a:cs typeface="+mn-cs"/>
        </a:defRPr>
      </a:lvl4pPr>
      <a:lvl5pPr marL="688975" indent="-173038" algn="l" rtl="0" eaLnBrk="0" fontAlgn="base" hangingPunct="0">
        <a:spcBef>
          <a:spcPts val="900"/>
        </a:spcBef>
        <a:spcAft>
          <a:spcPct val="0"/>
        </a:spcAft>
        <a:buFont typeface="Segoe UI"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vitalsalessuite.com/VitalSigns/help/dataandrating/comdex.aspx"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hyperlink" Target="http://www.nolhga.com/aboutnolhga/main.cfm/location/whatisnolhga"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hyperlink" Target="http://www.nolhga.com/resource/file/NOLHGAandFinancialCrisis.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5"/>
          <p:cNvSpPr>
            <a:spLocks noGrp="1"/>
          </p:cNvSpPr>
          <p:nvPr>
            <p:ph type="ctrTitle"/>
          </p:nvPr>
        </p:nvSpPr>
        <p:spPr>
          <a:xfrm>
            <a:off x="438150" y="495300"/>
            <a:ext cx="6737350" cy="2659190"/>
          </a:xfrm>
        </p:spPr>
        <p:txBody>
          <a:bodyPr/>
          <a:lstStyle/>
          <a:p>
            <a:pPr eaLnBrk="1" hangingPunct="1"/>
            <a:r>
              <a:rPr lang="en-US" dirty="0" smtClean="0">
                <a:solidFill>
                  <a:srgbClr val="1D5E75"/>
                </a:solidFill>
              </a:rPr>
              <a:t>Advising Clients in Selecting Life Insurance Carriers in the 21</a:t>
            </a:r>
            <a:r>
              <a:rPr lang="en-US" baseline="30000" dirty="0" smtClean="0">
                <a:solidFill>
                  <a:srgbClr val="1D5E75"/>
                </a:solidFill>
              </a:rPr>
              <a:t>st</a:t>
            </a:r>
            <a:r>
              <a:rPr lang="en-US" dirty="0" smtClean="0">
                <a:solidFill>
                  <a:srgbClr val="1D5E75"/>
                </a:solidFill>
              </a:rPr>
              <a:t> Century</a:t>
            </a:r>
          </a:p>
        </p:txBody>
      </p:sp>
      <p:sp>
        <p:nvSpPr>
          <p:cNvPr id="36867" name="Footer Placeholder 16"/>
          <p:cNvSpPr>
            <a:spLocks noGrp="1"/>
          </p:cNvSpPr>
          <p:nvPr>
            <p:ph type="ftr" sz="quarter" idx="10"/>
          </p:nvPr>
        </p:nvSpPr>
        <p:spPr bwMode="auto">
          <a:xfrm>
            <a:off x="2971800" y="6400800"/>
            <a:ext cx="5486400" cy="276999"/>
          </a:xfrm>
          <a:ln>
            <a:miter lim="800000"/>
            <a:headEnd/>
            <a:tailEnd/>
          </a:ln>
        </p:spPr>
        <p:txBody>
          <a:bodyPr numCol="1" anchorCtr="0" compatLnSpc="1">
            <a:prstTxWarp prst="textNoShape">
              <a:avLst/>
            </a:prstTxWarp>
          </a:bodyPr>
          <a:lstStyle/>
          <a:p>
            <a:pPr fontAlgn="base">
              <a:spcBef>
                <a:spcPct val="0"/>
              </a:spcBef>
              <a:spcAft>
                <a:spcPct val="0"/>
              </a:spcAft>
              <a:defRPr/>
            </a:pPr>
            <a:r>
              <a:rPr lang="en-US" dirty="0" smtClean="0"/>
              <a:t>For Use With CPAs, Attorneys and Other Professional Advisors Only.  Not Intended for Retail Distribution. Advising Clients in Selecting Life Insurance Carriers in the 21st Century</a:t>
            </a:r>
            <a:endParaRPr lang="en-US" dirty="0"/>
          </a:p>
        </p:txBody>
      </p:sp>
      <p:sp>
        <p:nvSpPr>
          <p:cNvPr id="36868" name="Slide Number Placeholder 15"/>
          <p:cNvSpPr>
            <a:spLocks noGrp="1"/>
          </p:cNvSpPr>
          <p:nvPr>
            <p:ph type="sldNum" sz="quarter" idx="11"/>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fld id="{016E4C47-6585-4806-971A-2C2A96B01B1F}" type="slidenum">
              <a:rPr lang="en-US" smtClean="0"/>
              <a:pPr fontAlgn="base">
                <a:spcBef>
                  <a:spcPct val="0"/>
                </a:spcBef>
                <a:spcAft>
                  <a:spcPct val="0"/>
                </a:spcAft>
                <a:defRPr/>
              </a:pPr>
              <a:t>1</a:t>
            </a:fld>
            <a:endParaRPr lang="en-US" dirty="0" smtClean="0"/>
          </a:p>
        </p:txBody>
      </p:sp>
      <p:sp>
        <p:nvSpPr>
          <p:cNvPr id="36869" name="Subtitle 7"/>
          <p:cNvSpPr>
            <a:spLocks noGrp="1"/>
          </p:cNvSpPr>
          <p:nvPr>
            <p:ph type="subTitle" idx="1"/>
          </p:nvPr>
        </p:nvSpPr>
        <p:spPr>
          <a:xfrm>
            <a:off x="463550" y="3484563"/>
            <a:ext cx="6400800" cy="2308324"/>
          </a:xfrm>
        </p:spPr>
        <p:txBody>
          <a:bodyPr/>
          <a:lstStyle/>
          <a:p>
            <a:pPr eaLnBrk="1" hangingPunct="1">
              <a:spcBef>
                <a:spcPct val="0"/>
              </a:spcBef>
            </a:pPr>
            <a:r>
              <a:rPr lang="en-US" dirty="0" smtClean="0"/>
              <a:t>Wayne E Thomas, CLU(R), AEP(R)</a:t>
            </a:r>
          </a:p>
          <a:p>
            <a:pPr eaLnBrk="1" hangingPunct="1">
              <a:spcBef>
                <a:spcPct val="0"/>
              </a:spcBef>
            </a:pPr>
            <a:r>
              <a:rPr lang="en-US" dirty="0" smtClean="0"/>
              <a:t>Thomas Financial Group</a:t>
            </a:r>
          </a:p>
          <a:p>
            <a:pPr eaLnBrk="1" hangingPunct="1">
              <a:spcBef>
                <a:spcPct val="0"/>
              </a:spcBef>
            </a:pPr>
            <a:r>
              <a:rPr lang="en-US" dirty="0" smtClean="0"/>
              <a:t>Metairie, Louisiana</a:t>
            </a:r>
          </a:p>
          <a:p>
            <a:pPr eaLnBrk="1" hangingPunct="1">
              <a:spcBef>
                <a:spcPct val="0"/>
              </a:spcBef>
            </a:pPr>
            <a:r>
              <a:rPr lang="en-US" dirty="0" smtClean="0"/>
              <a:t>504-831-7747</a:t>
            </a:r>
          </a:p>
          <a:p>
            <a:pPr eaLnBrk="1" hangingPunct="1">
              <a:spcBef>
                <a:spcPct val="0"/>
              </a:spcBef>
            </a:pPr>
            <a:endParaRPr lang="en-US" dirty="0"/>
          </a:p>
          <a:p>
            <a:pPr eaLnBrk="1" hangingPunct="1">
              <a:spcBef>
                <a:spcPct val="0"/>
              </a:spcBef>
            </a:pPr>
            <a:endParaRPr lang="en-US" sz="1000" dirty="0" smtClean="0"/>
          </a:p>
          <a:p>
            <a:pPr eaLnBrk="1" hangingPunct="1">
              <a:spcBef>
                <a:spcPct val="0"/>
              </a:spcBef>
            </a:pPr>
            <a:endParaRPr lang="en-US" sz="1000" dirty="0" smtClean="0"/>
          </a:p>
          <a:p>
            <a:pPr eaLnBrk="1" hangingPunct="1">
              <a:spcBef>
                <a:spcPct val="0"/>
              </a:spcBef>
            </a:pPr>
            <a:endParaRPr lang="en-US" sz="1000" dirty="0"/>
          </a:p>
          <a:p>
            <a:pPr eaLnBrk="1" hangingPunct="1">
              <a:spcBef>
                <a:spcPct val="0"/>
              </a:spcBef>
            </a:pPr>
            <a:r>
              <a:rPr lang="en-US" sz="1000" dirty="0" smtClean="0">
                <a:solidFill>
                  <a:schemeClr val="tx1"/>
                </a:solidFill>
              </a:rPr>
              <a:t>Wayne </a:t>
            </a:r>
            <a:r>
              <a:rPr lang="en-US" sz="1000" dirty="0">
                <a:solidFill>
                  <a:schemeClr val="tx1"/>
                </a:solidFill>
              </a:rPr>
              <a:t>Thomas is a Member Agent of the Nautilus Group(R) a service of New York </a:t>
            </a:r>
            <a:r>
              <a:rPr lang="en-US" sz="1000" dirty="0" smtClean="0">
                <a:solidFill>
                  <a:schemeClr val="tx1"/>
                </a:solidFill>
              </a:rPr>
              <a:t>Life. </a:t>
            </a:r>
          </a:p>
          <a:p>
            <a:pPr eaLnBrk="1" hangingPunct="1">
              <a:spcBef>
                <a:spcPct val="0"/>
              </a:spcBef>
            </a:pPr>
            <a:r>
              <a:rPr lang="en-US" sz="1000" dirty="0" smtClean="0">
                <a:solidFill>
                  <a:schemeClr val="tx1"/>
                </a:solidFill>
              </a:rPr>
              <a:t>Thomas </a:t>
            </a:r>
            <a:r>
              <a:rPr lang="en-US" sz="1000" dirty="0">
                <a:solidFill>
                  <a:schemeClr val="tx1"/>
                </a:solidFill>
              </a:rPr>
              <a:t>Financial </a:t>
            </a:r>
            <a:r>
              <a:rPr lang="en-US" sz="1000" dirty="0" smtClean="0">
                <a:solidFill>
                  <a:schemeClr val="tx1"/>
                </a:solidFill>
              </a:rPr>
              <a:t>Group is independently owned and operated from New York Life Insurance Company.</a:t>
            </a:r>
            <a:endParaRPr lang="en-US" sz="1000" dirty="0">
              <a:solidFill>
                <a:schemeClr val="tx1"/>
              </a:solidFill>
            </a:endParaRPr>
          </a:p>
        </p:txBody>
      </p:sp>
      <p:pic>
        <p:nvPicPr>
          <p:cNvPr id="1026" name="Picture 2" descr="C:\Users\davenport5\AppData\Local\Microsoft\Windows\Temporary Internet Files\Content.Outlook\O8Z0TKWZ\tng blue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957" y="6038850"/>
            <a:ext cx="788844" cy="7905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42913" y="2771775"/>
            <a:ext cx="6592887" cy="1970088"/>
          </a:xfrm>
        </p:spPr>
        <p:txBody>
          <a:bodyPr/>
          <a:lstStyle/>
          <a:p>
            <a:pPr eaLnBrk="1" hangingPunct="1"/>
            <a:r>
              <a:rPr lang="en-US" sz="3200" dirty="0" smtClean="0"/>
              <a:t> Adverse Impact to Certain Carriers’ Financial Strength From Current Economic Forces and Carrier Business Decisions</a:t>
            </a:r>
          </a:p>
        </p:txBody>
      </p:sp>
      <p:sp>
        <p:nvSpPr>
          <p:cNvPr id="40963" name="Footer Placeholder 2"/>
          <p:cNvSpPr>
            <a:spLocks noGrp="1"/>
          </p:cNvSpPr>
          <p:nvPr>
            <p:ph type="ftr" sz="quarter" idx="10"/>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r>
              <a:rPr lang="en-US" dirty="0" smtClean="0"/>
              <a:t>For Use With CPAs, Attorneys and Other Professional Advisors Only.  Not Intended for Retail Distribution. Advising Clients in Selecting Life Insurance Carriers in the 21st Century</a:t>
            </a:r>
            <a:endParaRPr lang="en-US" dirty="0"/>
          </a:p>
        </p:txBody>
      </p:sp>
      <p:sp>
        <p:nvSpPr>
          <p:cNvPr id="40964" name="Slide Number Placeholder 3"/>
          <p:cNvSpPr>
            <a:spLocks noGrp="1"/>
          </p:cNvSpPr>
          <p:nvPr>
            <p:ph type="sldNum" sz="quarter" idx="11"/>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fld id="{499FBECA-9071-4DA3-9E55-D331672727CF}" type="slidenum">
              <a:rPr lang="en-US" smtClean="0"/>
              <a:pPr fontAlgn="base">
                <a:spcBef>
                  <a:spcPct val="0"/>
                </a:spcBef>
                <a:spcAft>
                  <a:spcPct val="0"/>
                </a:spcAft>
                <a:defRPr/>
              </a:pPr>
              <a:t>10</a:t>
            </a:fld>
            <a:endParaRPr lang="en-US" dirty="0" smtClean="0"/>
          </a:p>
        </p:txBody>
      </p:sp>
      <p:pic>
        <p:nvPicPr>
          <p:cNvPr id="10242" name="Picture 2" descr="C:\Users\davenport5\AppData\Local\Microsoft\Windows\Temporary Internet Files\Content.Outlook\O8Z0TKWZ\tng blue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656" y="5968206"/>
            <a:ext cx="887847" cy="8897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336550"/>
            <a:ext cx="8213725" cy="984885"/>
          </a:xfrm>
        </p:spPr>
        <p:txBody>
          <a:bodyPr/>
          <a:lstStyle/>
          <a:p>
            <a:pPr eaLnBrk="1" hangingPunct="1"/>
            <a:r>
              <a:rPr lang="en-US" sz="3200" dirty="0" smtClean="0">
                <a:solidFill>
                  <a:srgbClr val="1D5E75"/>
                </a:solidFill>
              </a:rPr>
              <a:t>Certain Carriers’ Concentration in NLG Market</a:t>
            </a:r>
          </a:p>
        </p:txBody>
      </p:sp>
      <p:sp>
        <p:nvSpPr>
          <p:cNvPr id="47107" name="Footer Placeholder 2"/>
          <p:cNvSpPr>
            <a:spLocks noGrp="1"/>
          </p:cNvSpPr>
          <p:nvPr>
            <p:ph type="ftr" sz="quarter" idx="11"/>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r>
              <a:rPr lang="en-US" dirty="0" smtClean="0"/>
              <a:t>For Use With CPAs, Attorneys and Other Professional Advisors Only.  Not Intended for Retail Distribution. Advising Clients in Selecting Life Insurance Carriers in the 21st Century</a:t>
            </a:r>
            <a:endParaRPr lang="en-US" dirty="0"/>
          </a:p>
        </p:txBody>
      </p:sp>
      <p:sp>
        <p:nvSpPr>
          <p:cNvPr id="47108" name="Slide Number Placeholder 3"/>
          <p:cNvSpPr>
            <a:spLocks noGrp="1"/>
          </p:cNvSpPr>
          <p:nvPr>
            <p:ph type="sldNum" sz="quarter" idx="12"/>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fld id="{B7172CA6-BB0F-4071-B525-E7AF5B34EFDC}" type="slidenum">
              <a:rPr lang="en-US" smtClean="0"/>
              <a:pPr fontAlgn="base">
                <a:spcBef>
                  <a:spcPct val="0"/>
                </a:spcBef>
                <a:spcAft>
                  <a:spcPct val="0"/>
                </a:spcAft>
                <a:defRPr/>
              </a:pPr>
              <a:t>11</a:t>
            </a:fld>
            <a:endParaRPr lang="en-US" dirty="0" smtClean="0"/>
          </a:p>
        </p:txBody>
      </p:sp>
      <p:sp>
        <p:nvSpPr>
          <p:cNvPr id="45061" name="Text Placeholder 4"/>
          <p:cNvSpPr>
            <a:spLocks noGrp="1"/>
          </p:cNvSpPr>
          <p:nvPr>
            <p:ph type="body" sz="quarter" idx="10"/>
          </p:nvPr>
        </p:nvSpPr>
        <p:spPr>
          <a:xfrm>
            <a:off x="463550" y="1444626"/>
            <a:ext cx="7508875" cy="5224507"/>
          </a:xfrm>
        </p:spPr>
        <p:txBody>
          <a:bodyPr/>
          <a:lstStyle/>
          <a:p>
            <a:pPr eaLnBrk="1" hangingPunct="1">
              <a:buFont typeface="Arial" charset="0"/>
              <a:buChar char="•"/>
            </a:pPr>
            <a:r>
              <a:rPr lang="en-US" dirty="0" smtClean="0"/>
              <a:t>NLG policies are designed to protect the consumer from the risk of a policy lapsing due in part to interest rates declining after the purchase of the policy</a:t>
            </a:r>
          </a:p>
          <a:p>
            <a:pPr eaLnBrk="1" hangingPunct="1"/>
            <a:r>
              <a:rPr lang="en-US" sz="2200" dirty="0" smtClean="0"/>
              <a:t>During the 2000’s, certain carriers increased their share of the universal life (UL) market by using optimistic assumptions about interest rate trends to offer NLG products with very attractive/competitive guaranteed premium amounts</a:t>
            </a:r>
          </a:p>
          <a:p>
            <a:pPr lvl="1" eaLnBrk="1" hangingPunct="1"/>
            <a:r>
              <a:rPr lang="en-US" sz="1800" dirty="0" smtClean="0"/>
              <a:t>Many carriers took “bets” on rising interest rates that have not materialized in part due to the Fed’s “Operation Twist”</a:t>
            </a:r>
          </a:p>
          <a:p>
            <a:pPr lvl="1" eaLnBrk="1" hangingPunct="1"/>
            <a:r>
              <a:rPr lang="en-US" sz="1800" dirty="0" smtClean="0"/>
              <a:t>Their miscalculations have had and will continue to have a significant negative impact on these carriers’ financial strength</a:t>
            </a:r>
          </a:p>
          <a:p>
            <a:pPr eaLnBrk="1" hangingPunct="1">
              <a:buFont typeface="Arial" charset="0"/>
              <a:buChar char="•"/>
            </a:pPr>
            <a:endParaRPr lang="en-US" dirty="0" smtClean="0"/>
          </a:p>
          <a:p>
            <a:pPr eaLnBrk="1" hangingPunct="1">
              <a:buFont typeface="Arial" charset="0"/>
              <a:buChar char="•"/>
            </a:pPr>
            <a:endParaRPr lang="en-US" dirty="0" smtClean="0"/>
          </a:p>
        </p:txBody>
      </p:sp>
      <p:pic>
        <p:nvPicPr>
          <p:cNvPr id="11266" name="Picture 2" descr="C:\Users\davenport5\AppData\Local\Microsoft\Windows\Temporary Internet Files\Content.Outlook\O8Z0TKWZ\tng blue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259" y="5956633"/>
            <a:ext cx="899394" cy="9013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4"/>
          <p:cNvSpPr>
            <a:spLocks noGrp="1"/>
          </p:cNvSpPr>
          <p:nvPr>
            <p:ph type="title"/>
          </p:nvPr>
        </p:nvSpPr>
        <p:spPr>
          <a:xfrm>
            <a:off x="457200" y="336550"/>
            <a:ext cx="8382000" cy="492443"/>
          </a:xfrm>
        </p:spPr>
        <p:txBody>
          <a:bodyPr/>
          <a:lstStyle/>
          <a:p>
            <a:pPr eaLnBrk="1" hangingPunct="1"/>
            <a:r>
              <a:rPr lang="en-US" sz="3200" dirty="0" smtClean="0">
                <a:solidFill>
                  <a:srgbClr val="1D5E75"/>
                </a:solidFill>
              </a:rPr>
              <a:t>Historically Low Interest Rate Environment</a:t>
            </a:r>
          </a:p>
        </p:txBody>
      </p:sp>
      <p:sp>
        <p:nvSpPr>
          <p:cNvPr id="43011" name="Footer Placeholder 2"/>
          <p:cNvSpPr>
            <a:spLocks noGrp="1"/>
          </p:cNvSpPr>
          <p:nvPr>
            <p:ph type="ftr" sz="quarter" idx="11"/>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r>
              <a:rPr lang="en-US" dirty="0" smtClean="0"/>
              <a:t>For Use With CPAs, Attorneys and Other Professional Advisors Only.  Not Intended for Retail Distribution. Advising Clients in Selecting Life Insurance Carriers in the 21st Century</a:t>
            </a:r>
            <a:endParaRPr lang="en-US" dirty="0"/>
          </a:p>
        </p:txBody>
      </p:sp>
      <p:sp>
        <p:nvSpPr>
          <p:cNvPr id="43012" name="Slide Number Placeholder 3"/>
          <p:cNvSpPr>
            <a:spLocks noGrp="1"/>
          </p:cNvSpPr>
          <p:nvPr>
            <p:ph type="sldNum" sz="quarter" idx="12"/>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fld id="{C61C9FEB-80A0-43DC-B0FB-81DE374174AF}" type="slidenum">
              <a:rPr lang="en-US" smtClean="0"/>
              <a:pPr fontAlgn="base">
                <a:spcBef>
                  <a:spcPct val="0"/>
                </a:spcBef>
                <a:spcAft>
                  <a:spcPct val="0"/>
                </a:spcAft>
                <a:defRPr/>
              </a:pPr>
              <a:t>12</a:t>
            </a:fld>
            <a:endParaRPr lang="en-US" dirty="0" smtClean="0"/>
          </a:p>
        </p:txBody>
      </p:sp>
      <p:sp>
        <p:nvSpPr>
          <p:cNvPr id="41989" name="Text Placeholder 6"/>
          <p:cNvSpPr>
            <a:spLocks noGrp="1"/>
          </p:cNvSpPr>
          <p:nvPr>
            <p:ph type="body" sz="quarter" idx="10"/>
          </p:nvPr>
        </p:nvSpPr>
        <p:spPr>
          <a:xfrm>
            <a:off x="463550" y="1339850"/>
            <a:ext cx="7335838" cy="4024313"/>
          </a:xfrm>
        </p:spPr>
        <p:txBody>
          <a:bodyPr/>
          <a:lstStyle/>
          <a:p>
            <a:pPr eaLnBrk="1" hangingPunct="1">
              <a:buFont typeface="Arial" charset="0"/>
              <a:buChar char="•"/>
            </a:pPr>
            <a:r>
              <a:rPr lang="en-US" dirty="0" smtClean="0"/>
              <a:t>Federal Reserve’s “Operation Twist” </a:t>
            </a:r>
          </a:p>
          <a:p>
            <a:pPr lvl="1" eaLnBrk="1" hangingPunct="1"/>
            <a:r>
              <a:rPr lang="en-US" dirty="0" smtClean="0"/>
              <a:t>Program to help stimulate economic growth that has manipulated short term interest rates to remain low for an otherwise unforeseen extended period of time</a:t>
            </a:r>
          </a:p>
          <a:p>
            <a:pPr lvl="1" eaLnBrk="1" hangingPunct="1"/>
            <a:endParaRPr lang="en-US" dirty="0" smtClean="0"/>
          </a:p>
          <a:p>
            <a:pPr lvl="1" eaLnBrk="1" hangingPunct="1"/>
            <a:r>
              <a:rPr lang="en-US" dirty="0" smtClean="0"/>
              <a:t>Net effect of artificially keeping interest rates depressed is a form of “stealth tax” on savers, including insurance companies, to help subsidize cost of borrowing to borrowers</a:t>
            </a:r>
          </a:p>
          <a:p>
            <a:pPr lvl="1" eaLnBrk="1" hangingPunct="1"/>
            <a:endParaRPr lang="en-US" dirty="0" smtClean="0"/>
          </a:p>
          <a:p>
            <a:pPr lvl="1" eaLnBrk="1" hangingPunct="1"/>
            <a:r>
              <a:rPr lang="en-US" dirty="0" smtClean="0"/>
              <a:t>Has placed significant pressure on many life insurance companies’ profitability </a:t>
            </a:r>
          </a:p>
        </p:txBody>
      </p:sp>
      <p:pic>
        <p:nvPicPr>
          <p:cNvPr id="12290" name="Picture 2" descr="C:\Users\davenport5\AppData\Local\Microsoft\Windows\Temporary Internet Files\Content.Outlook\O8Z0TKWZ\tng blue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146" y="6038850"/>
            <a:ext cx="817357" cy="819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4"/>
          <p:cNvSpPr>
            <a:spLocks noGrp="1"/>
          </p:cNvSpPr>
          <p:nvPr>
            <p:ph type="title"/>
          </p:nvPr>
        </p:nvSpPr>
        <p:spPr>
          <a:xfrm>
            <a:off x="457200" y="336550"/>
            <a:ext cx="8439150" cy="492443"/>
          </a:xfrm>
        </p:spPr>
        <p:txBody>
          <a:bodyPr/>
          <a:lstStyle/>
          <a:p>
            <a:pPr eaLnBrk="1" hangingPunct="1"/>
            <a:r>
              <a:rPr lang="en-US" sz="3200" dirty="0" smtClean="0">
                <a:solidFill>
                  <a:srgbClr val="1D5E75"/>
                </a:solidFill>
              </a:rPr>
              <a:t>Historically Low Interest Rate Environment</a:t>
            </a:r>
          </a:p>
        </p:txBody>
      </p:sp>
      <p:sp>
        <p:nvSpPr>
          <p:cNvPr id="43011" name="Footer Placeholder 2"/>
          <p:cNvSpPr>
            <a:spLocks noGrp="1"/>
          </p:cNvSpPr>
          <p:nvPr>
            <p:ph type="ftr" sz="quarter" idx="11"/>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r>
              <a:rPr lang="en-US" dirty="0" smtClean="0"/>
              <a:t>For Use With CPAs, Attorneys and Other Professional Advisors Only.  Not Intended for Retail Distribution. Advising Clients in Selecting Life Insurance Carriers in the 21st Century</a:t>
            </a:r>
            <a:endParaRPr lang="en-US" dirty="0"/>
          </a:p>
        </p:txBody>
      </p:sp>
      <p:sp>
        <p:nvSpPr>
          <p:cNvPr id="43012" name="Slide Number Placeholder 3"/>
          <p:cNvSpPr>
            <a:spLocks noGrp="1"/>
          </p:cNvSpPr>
          <p:nvPr>
            <p:ph type="sldNum" sz="quarter" idx="12"/>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fld id="{17CD6831-4C6A-486A-A78B-B60A1F69DDB2}" type="slidenum">
              <a:rPr lang="en-US" smtClean="0"/>
              <a:pPr fontAlgn="base">
                <a:spcBef>
                  <a:spcPct val="0"/>
                </a:spcBef>
                <a:spcAft>
                  <a:spcPct val="0"/>
                </a:spcAft>
                <a:defRPr/>
              </a:pPr>
              <a:t>13</a:t>
            </a:fld>
            <a:endParaRPr lang="en-US" dirty="0" smtClean="0"/>
          </a:p>
        </p:txBody>
      </p:sp>
      <p:sp>
        <p:nvSpPr>
          <p:cNvPr id="43013" name="Text Placeholder 6"/>
          <p:cNvSpPr>
            <a:spLocks noGrp="1"/>
          </p:cNvSpPr>
          <p:nvPr>
            <p:ph type="body" sz="quarter" idx="10"/>
          </p:nvPr>
        </p:nvSpPr>
        <p:spPr>
          <a:xfrm>
            <a:off x="463550" y="1339850"/>
            <a:ext cx="7335838" cy="3485570"/>
          </a:xfrm>
        </p:spPr>
        <p:txBody>
          <a:bodyPr/>
          <a:lstStyle/>
          <a:p>
            <a:pPr eaLnBrk="1" hangingPunct="1">
              <a:buFont typeface="Arial" charset="0"/>
              <a:buChar char="•"/>
            </a:pPr>
            <a:r>
              <a:rPr lang="en-US" dirty="0" smtClean="0"/>
              <a:t>Federal Reserve’s “Operation Twist” (continued)</a:t>
            </a:r>
          </a:p>
          <a:p>
            <a:pPr lvl="1" eaLnBrk="1" hangingPunct="1"/>
            <a:r>
              <a:rPr lang="en-US" dirty="0" smtClean="0"/>
              <a:t>Constraining some carriers’ ability to build or increase surplus since the 2008 financial meltdown and continuing to adversely impact their financial strength</a:t>
            </a:r>
          </a:p>
          <a:p>
            <a:pPr lvl="1" eaLnBrk="1" hangingPunct="1"/>
            <a:endParaRPr lang="en-US" dirty="0" smtClean="0"/>
          </a:p>
          <a:p>
            <a:pPr lvl="1" eaLnBrk="1" hangingPunct="1"/>
            <a:r>
              <a:rPr lang="en-US" dirty="0" smtClean="0"/>
              <a:t>Prolonged low interest rates have also contributed to significant increases in reserve requirements for carriers with significant blocks of NLG policies, many carriers of which were already struggling to maintain levels of required reserves</a:t>
            </a:r>
          </a:p>
        </p:txBody>
      </p:sp>
      <p:pic>
        <p:nvPicPr>
          <p:cNvPr id="13314" name="Picture 2" descr="C:\Users\davenport5\AppData\Local\Microsoft\Windows\Temporary Internet Files\Content.Outlook\O8Z0TKWZ\tng blue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122" y="5981700"/>
            <a:ext cx="874382" cy="876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336550"/>
            <a:ext cx="8213725" cy="984250"/>
          </a:xfrm>
        </p:spPr>
        <p:txBody>
          <a:bodyPr/>
          <a:lstStyle/>
          <a:p>
            <a:pPr eaLnBrk="1" hangingPunct="1"/>
            <a:r>
              <a:rPr lang="en-US" sz="3200" dirty="0" smtClean="0">
                <a:solidFill>
                  <a:srgbClr val="1D5E75"/>
                </a:solidFill>
              </a:rPr>
              <a:t>Certain Carriers’ Current  Practices Creating Risks for Existing Policyholders</a:t>
            </a:r>
          </a:p>
        </p:txBody>
      </p:sp>
      <p:sp>
        <p:nvSpPr>
          <p:cNvPr id="48131" name="Footer Placeholder 2"/>
          <p:cNvSpPr>
            <a:spLocks noGrp="1"/>
          </p:cNvSpPr>
          <p:nvPr>
            <p:ph type="ftr" sz="quarter" idx="11"/>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r>
              <a:rPr lang="en-US" dirty="0" smtClean="0"/>
              <a:t>For Use With CPAs, Attorneys and Other Professional Advisors Only.  Not Intended for Retail Distribution. Advising Clients in Selecting Life Insurance Carriers in the 21st Century</a:t>
            </a:r>
            <a:endParaRPr lang="en-US" dirty="0"/>
          </a:p>
        </p:txBody>
      </p:sp>
      <p:sp>
        <p:nvSpPr>
          <p:cNvPr id="48132" name="Slide Number Placeholder 3"/>
          <p:cNvSpPr>
            <a:spLocks noGrp="1"/>
          </p:cNvSpPr>
          <p:nvPr>
            <p:ph type="sldNum" sz="quarter" idx="12"/>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fld id="{C074541C-D7BA-44EF-BE15-07109016011F}" type="slidenum">
              <a:rPr lang="en-US" smtClean="0"/>
              <a:pPr fontAlgn="base">
                <a:spcBef>
                  <a:spcPct val="0"/>
                </a:spcBef>
                <a:spcAft>
                  <a:spcPct val="0"/>
                </a:spcAft>
                <a:defRPr/>
              </a:pPr>
              <a:t>14</a:t>
            </a:fld>
            <a:endParaRPr lang="en-US" dirty="0" smtClean="0"/>
          </a:p>
        </p:txBody>
      </p:sp>
      <p:sp>
        <p:nvSpPr>
          <p:cNvPr id="46085" name="Text Placeholder 4"/>
          <p:cNvSpPr>
            <a:spLocks noGrp="1"/>
          </p:cNvSpPr>
          <p:nvPr>
            <p:ph type="body" sz="quarter" idx="10"/>
          </p:nvPr>
        </p:nvSpPr>
        <p:spPr>
          <a:xfrm>
            <a:off x="463550" y="1425575"/>
            <a:ext cx="7546975" cy="5563061"/>
          </a:xfrm>
        </p:spPr>
        <p:txBody>
          <a:bodyPr/>
          <a:lstStyle/>
          <a:p>
            <a:pPr eaLnBrk="1" hangingPunct="1">
              <a:buFont typeface="Arial" charset="0"/>
              <a:buChar char="•"/>
            </a:pPr>
            <a:r>
              <a:rPr lang="en-US" dirty="0" smtClean="0"/>
              <a:t>Many carriers who miscalculated interest rate trends are taking on riskier investments that offer potential higher returns to make up for lower than projected earnings on their fixed income investments</a:t>
            </a:r>
          </a:p>
          <a:p>
            <a:pPr lvl="1" eaLnBrk="1" hangingPunct="1"/>
            <a:r>
              <a:rPr lang="en-US" dirty="0" smtClean="0"/>
              <a:t>High risk investments however raises the risk of loss of principal</a:t>
            </a:r>
          </a:p>
          <a:p>
            <a:pPr lvl="1" eaLnBrk="1" hangingPunct="1"/>
            <a:r>
              <a:rPr lang="en-US" dirty="0" smtClean="0"/>
              <a:t>Overly aggressive investment portfolio could threaten the financial strength of the carrier if risky investments do not pay off</a:t>
            </a:r>
          </a:p>
          <a:p>
            <a:pPr lvl="1" eaLnBrk="1" hangingPunct="1"/>
            <a:r>
              <a:rPr lang="en-US" dirty="0" smtClean="0"/>
              <a:t>May present more pressure on stock companies to attain short term profitability to appease stockholders’ quarterly expectations, which may not always be aligned with the long term interests of policyholders</a:t>
            </a:r>
          </a:p>
          <a:p>
            <a:pPr eaLnBrk="1" hangingPunct="1">
              <a:buFont typeface="Arial" charset="0"/>
              <a:buChar char="•"/>
            </a:pPr>
            <a:endParaRPr lang="en-US" dirty="0" smtClean="0"/>
          </a:p>
          <a:p>
            <a:pPr eaLnBrk="1" hangingPunct="1">
              <a:buFont typeface="Arial" charset="0"/>
              <a:buChar char="•"/>
            </a:pPr>
            <a:endParaRPr lang="en-US" dirty="0" smtClean="0"/>
          </a:p>
        </p:txBody>
      </p:sp>
      <p:pic>
        <p:nvPicPr>
          <p:cNvPr id="14338" name="Picture 2" descr="C:\Users\davenport5\AppData\Local\Microsoft\Windows\Temporary Internet Files\Content.Outlook\O8Z0TKWZ\tng blue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162" y="6076950"/>
            <a:ext cx="779341" cy="781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336550"/>
            <a:ext cx="8213725" cy="984250"/>
          </a:xfrm>
        </p:spPr>
        <p:txBody>
          <a:bodyPr/>
          <a:lstStyle/>
          <a:p>
            <a:pPr eaLnBrk="1" hangingPunct="1"/>
            <a:r>
              <a:rPr lang="en-US" sz="3200" dirty="0" smtClean="0">
                <a:solidFill>
                  <a:srgbClr val="1D5E75"/>
                </a:solidFill>
              </a:rPr>
              <a:t>Certain Carriers’ Current  Practices Creating Risks for Existing Policyholders</a:t>
            </a:r>
          </a:p>
        </p:txBody>
      </p:sp>
      <p:sp>
        <p:nvSpPr>
          <p:cNvPr id="47107" name="Text Placeholder 4"/>
          <p:cNvSpPr>
            <a:spLocks noGrp="1"/>
          </p:cNvSpPr>
          <p:nvPr>
            <p:ph type="body" sz="quarter" idx="10"/>
          </p:nvPr>
        </p:nvSpPr>
        <p:spPr>
          <a:xfrm>
            <a:off x="463550" y="1482725"/>
            <a:ext cx="7335838" cy="4431983"/>
          </a:xfrm>
        </p:spPr>
        <p:txBody>
          <a:bodyPr/>
          <a:lstStyle/>
          <a:p>
            <a:pPr eaLnBrk="1" hangingPunct="1">
              <a:buFont typeface="Arial" charset="0"/>
              <a:buChar char="•"/>
            </a:pPr>
            <a:r>
              <a:rPr lang="en-US" sz="2000" dirty="0" smtClean="0"/>
              <a:t>Many carriers for whom in recent years NLG products have represented their most significant share of sales are pivoting away from and discontinuing offering NLG products</a:t>
            </a:r>
          </a:p>
          <a:p>
            <a:pPr eaLnBrk="1" hangingPunct="1">
              <a:buFont typeface="Arial" charset="0"/>
              <a:buChar char="•"/>
            </a:pPr>
            <a:endParaRPr lang="en-US" sz="2000" dirty="0" smtClean="0"/>
          </a:p>
          <a:p>
            <a:pPr eaLnBrk="1" hangingPunct="1">
              <a:buFont typeface="Arial" charset="0"/>
              <a:buChar char="•"/>
            </a:pPr>
            <a:r>
              <a:rPr lang="en-US" sz="2000" dirty="0" smtClean="0"/>
              <a:t>Some carriers are reducing crediting rates on other non-guaranteed blocks of inforce business to guaranteed minimum crediting rates to help offset losses from their existing blocks of NLG business</a:t>
            </a:r>
          </a:p>
          <a:p>
            <a:pPr eaLnBrk="1" hangingPunct="1">
              <a:buFont typeface="Arial" charset="0"/>
              <a:buChar char="•"/>
            </a:pPr>
            <a:endParaRPr lang="en-US" sz="2000" dirty="0" smtClean="0"/>
          </a:p>
          <a:p>
            <a:pPr eaLnBrk="1" hangingPunct="1">
              <a:buFont typeface="Arial" charset="0"/>
              <a:buChar char="•"/>
            </a:pPr>
            <a:r>
              <a:rPr lang="en-US" sz="2000" dirty="0" smtClean="0"/>
              <a:t>Some carriers are divesting their unprofitable books of inforce business to purchasers who may be looking for short term returns at the expense of the interests of existing policyholders</a:t>
            </a:r>
          </a:p>
          <a:p>
            <a:pPr algn="r" eaLnBrk="1" hangingPunct="1">
              <a:buNone/>
            </a:pPr>
            <a:r>
              <a:rPr lang="en-US" sz="1050" dirty="0" smtClean="0"/>
              <a:t>Source: “U.S. Individual Life Insurance Sales (2013, 2</a:t>
            </a:r>
            <a:r>
              <a:rPr lang="en-US" sz="1050" baseline="30000" dirty="0" smtClean="0"/>
              <a:t>nd</a:t>
            </a:r>
            <a:r>
              <a:rPr lang="en-US" sz="1050" dirty="0" smtClean="0"/>
              <a:t> Quarter)”, Durham &amp; Isenberg - limra.com, 9.3.13</a:t>
            </a:r>
            <a:endParaRPr lang="en-US" dirty="0" smtClean="0"/>
          </a:p>
        </p:txBody>
      </p:sp>
      <p:sp>
        <p:nvSpPr>
          <p:cNvPr id="49155" name="Footer Placeholder 2"/>
          <p:cNvSpPr>
            <a:spLocks noGrp="1"/>
          </p:cNvSpPr>
          <p:nvPr>
            <p:ph type="ftr" sz="quarter" idx="11"/>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r>
              <a:rPr lang="en-US" dirty="0" smtClean="0"/>
              <a:t>For Use With CPAs, Attorneys and Other Professional Advisors Only.  Not Intended for Retail Distribution. Advising Clients in Selecting Life Insurance Carriers in the 21st Century</a:t>
            </a:r>
            <a:endParaRPr lang="en-US" dirty="0"/>
          </a:p>
        </p:txBody>
      </p:sp>
      <p:sp>
        <p:nvSpPr>
          <p:cNvPr id="49156" name="Slide Number Placeholder 3"/>
          <p:cNvSpPr>
            <a:spLocks noGrp="1"/>
          </p:cNvSpPr>
          <p:nvPr>
            <p:ph type="sldNum" sz="quarter" idx="12"/>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fld id="{4E213739-FF82-40AF-A34F-D2C9C6441D8C}" type="slidenum">
              <a:rPr lang="en-US" smtClean="0"/>
              <a:pPr fontAlgn="base">
                <a:spcBef>
                  <a:spcPct val="0"/>
                </a:spcBef>
                <a:spcAft>
                  <a:spcPct val="0"/>
                </a:spcAft>
                <a:defRPr/>
              </a:pPr>
              <a:t>15</a:t>
            </a:fld>
            <a:endParaRPr lang="en-US" dirty="0" smtClean="0"/>
          </a:p>
        </p:txBody>
      </p:sp>
      <p:pic>
        <p:nvPicPr>
          <p:cNvPr id="15362" name="Picture 2" descr="C:\Users\davenport5\AppData\Local\Microsoft\Windows\Temporary Internet Files\Content.Outlook\O8Z0TKWZ\tng blue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506" y="5943600"/>
            <a:ext cx="912399"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336550"/>
            <a:ext cx="8213725" cy="492125"/>
          </a:xfrm>
        </p:spPr>
        <p:txBody>
          <a:bodyPr/>
          <a:lstStyle/>
          <a:p>
            <a:pPr eaLnBrk="1" hangingPunct="1"/>
            <a:r>
              <a:rPr lang="en-US" sz="3200" dirty="0" smtClean="0">
                <a:solidFill>
                  <a:srgbClr val="1D5E75"/>
                </a:solidFill>
              </a:rPr>
              <a:t>Risks to the Consumer</a:t>
            </a:r>
            <a:r>
              <a:rPr lang="en-US" sz="2800" dirty="0" smtClean="0">
                <a:solidFill>
                  <a:srgbClr val="1D5E75"/>
                </a:solidFill>
              </a:rPr>
              <a:t> </a:t>
            </a:r>
            <a:r>
              <a:rPr lang="en-US" sz="2400" dirty="0" smtClean="0">
                <a:solidFill>
                  <a:srgbClr val="1D5E75"/>
                </a:solidFill>
              </a:rPr>
              <a:t>[What does this mean?]</a:t>
            </a:r>
            <a:endParaRPr lang="en-US" sz="2800" dirty="0" smtClean="0">
              <a:solidFill>
                <a:srgbClr val="1D5E75"/>
              </a:solidFill>
            </a:endParaRPr>
          </a:p>
        </p:txBody>
      </p:sp>
      <p:sp>
        <p:nvSpPr>
          <p:cNvPr id="50179" name="Footer Placeholder 2"/>
          <p:cNvSpPr>
            <a:spLocks noGrp="1"/>
          </p:cNvSpPr>
          <p:nvPr>
            <p:ph type="ftr" sz="quarter" idx="11"/>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r>
              <a:rPr lang="en-US" dirty="0" smtClean="0"/>
              <a:t>For Use With CPAs, Attorneys and Other Professional Advisors Only.  Not Intended for Retail Distribution. Advising Clients in Selecting Life Insurance Carriers in the 21st Century</a:t>
            </a:r>
            <a:endParaRPr lang="en-US" dirty="0"/>
          </a:p>
        </p:txBody>
      </p:sp>
      <p:sp>
        <p:nvSpPr>
          <p:cNvPr id="50180" name="Slide Number Placeholder 3"/>
          <p:cNvSpPr>
            <a:spLocks noGrp="1"/>
          </p:cNvSpPr>
          <p:nvPr>
            <p:ph type="sldNum" sz="quarter" idx="12"/>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fld id="{B2D621F4-5D38-451D-A68E-0729609913FC}" type="slidenum">
              <a:rPr lang="en-US" smtClean="0"/>
              <a:pPr fontAlgn="base">
                <a:spcBef>
                  <a:spcPct val="0"/>
                </a:spcBef>
                <a:spcAft>
                  <a:spcPct val="0"/>
                </a:spcAft>
                <a:defRPr/>
              </a:pPr>
              <a:t>16</a:t>
            </a:fld>
            <a:endParaRPr lang="en-US" dirty="0" smtClean="0"/>
          </a:p>
        </p:txBody>
      </p:sp>
      <p:sp>
        <p:nvSpPr>
          <p:cNvPr id="48133" name="Text Placeholder 4"/>
          <p:cNvSpPr>
            <a:spLocks noGrp="1"/>
          </p:cNvSpPr>
          <p:nvPr>
            <p:ph type="body" sz="quarter" idx="10"/>
          </p:nvPr>
        </p:nvSpPr>
        <p:spPr>
          <a:xfrm>
            <a:off x="463550" y="1339850"/>
            <a:ext cx="7335838" cy="4878259"/>
          </a:xfrm>
        </p:spPr>
        <p:txBody>
          <a:bodyPr/>
          <a:lstStyle/>
          <a:p>
            <a:pPr lvl="1" eaLnBrk="1" hangingPunct="1">
              <a:buFont typeface="Arial" charset="0"/>
              <a:buChar char="•"/>
            </a:pPr>
            <a:r>
              <a:rPr lang="en-US" dirty="0" smtClean="0"/>
              <a:t>Higher risk investments can increase risk to a carrier’s long term financial viability</a:t>
            </a:r>
          </a:p>
          <a:p>
            <a:pPr lvl="1" eaLnBrk="1" hangingPunct="1">
              <a:buFont typeface="Arial" charset="0"/>
              <a:buChar char="•"/>
            </a:pPr>
            <a:r>
              <a:rPr lang="en-US" dirty="0" smtClean="0"/>
              <a:t>With discontinuation of product lines that are no longer profitable or sustainable, this should raise concerns about the carrier’s commitment to ongoing servicing of these products for existing policyholders</a:t>
            </a:r>
          </a:p>
          <a:p>
            <a:pPr lvl="1" eaLnBrk="1" hangingPunct="1">
              <a:buFont typeface="Arial" charset="0"/>
              <a:buChar char="•"/>
            </a:pPr>
            <a:r>
              <a:rPr lang="en-US" dirty="0" smtClean="0"/>
              <a:t>Policyholder may be left with few options to exchange coverage from original carrier to more financially stable carrier if becomes necessary</a:t>
            </a:r>
          </a:p>
          <a:p>
            <a:pPr lvl="2" eaLnBrk="1" hangingPunct="1">
              <a:buFont typeface="Arial" charset="0"/>
              <a:buChar char="•"/>
            </a:pPr>
            <a:r>
              <a:rPr lang="en-US" dirty="0" smtClean="0"/>
              <a:t>Insured will be older; no guarantee of continuing insurability</a:t>
            </a:r>
          </a:p>
          <a:p>
            <a:pPr lvl="2" eaLnBrk="1" hangingPunct="1">
              <a:buFont typeface="Arial" charset="0"/>
              <a:buChar char="•"/>
            </a:pPr>
            <a:r>
              <a:rPr lang="en-US" dirty="0" smtClean="0"/>
              <a:t>NLG products build little if any cash value to facilitate an exchange for a policy with a different carrier</a:t>
            </a:r>
          </a:p>
          <a:p>
            <a:pPr lvl="2" eaLnBrk="1" hangingPunct="1">
              <a:buFont typeface="Arial" charset="0"/>
              <a:buChar char="•"/>
            </a:pPr>
            <a:endParaRPr lang="en-US" dirty="0" smtClean="0"/>
          </a:p>
          <a:p>
            <a:pPr lvl="1" eaLnBrk="1" hangingPunct="1">
              <a:buFont typeface="Arial" charset="0"/>
              <a:buChar char="•"/>
            </a:pPr>
            <a:endParaRPr lang="en-US" dirty="0" smtClean="0"/>
          </a:p>
        </p:txBody>
      </p:sp>
      <p:pic>
        <p:nvPicPr>
          <p:cNvPr id="16386" name="Picture 2" descr="C:\Users\davenport5\AppData\Local\Microsoft\Windows\Temporary Internet Files\Content.Outlook\O8Z0TKWZ\tng blue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271" y="6000750"/>
            <a:ext cx="855374" cy="857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336550"/>
            <a:ext cx="8213725" cy="492125"/>
          </a:xfrm>
        </p:spPr>
        <p:txBody>
          <a:bodyPr/>
          <a:lstStyle/>
          <a:p>
            <a:pPr eaLnBrk="1" hangingPunct="1"/>
            <a:r>
              <a:rPr lang="en-US" sz="3200" dirty="0" smtClean="0">
                <a:solidFill>
                  <a:srgbClr val="1D5E75"/>
                </a:solidFill>
              </a:rPr>
              <a:t>Risks to the Consumer </a:t>
            </a:r>
            <a:r>
              <a:rPr lang="en-US" sz="2400" dirty="0" smtClean="0">
                <a:solidFill>
                  <a:srgbClr val="1D5E75"/>
                </a:solidFill>
              </a:rPr>
              <a:t>[What does this mean?]</a:t>
            </a:r>
            <a:endParaRPr lang="en-US" sz="3200" dirty="0" smtClean="0">
              <a:solidFill>
                <a:srgbClr val="1D5E75"/>
              </a:solidFill>
            </a:endParaRPr>
          </a:p>
        </p:txBody>
      </p:sp>
      <p:sp>
        <p:nvSpPr>
          <p:cNvPr id="51203" name="Footer Placeholder 2"/>
          <p:cNvSpPr>
            <a:spLocks noGrp="1"/>
          </p:cNvSpPr>
          <p:nvPr>
            <p:ph type="ftr" sz="quarter" idx="11"/>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r>
              <a:rPr lang="en-US" dirty="0" smtClean="0"/>
              <a:t>For Use With CPAs, Attorneys and Other Professional Advisors Only.  Not Intended for Retail Distribution. Advising Clients in Selecting Life Insurance Carriers in the 21st Century</a:t>
            </a:r>
            <a:endParaRPr lang="en-US" dirty="0"/>
          </a:p>
        </p:txBody>
      </p:sp>
      <p:sp>
        <p:nvSpPr>
          <p:cNvPr id="51204" name="Slide Number Placeholder 3"/>
          <p:cNvSpPr>
            <a:spLocks noGrp="1"/>
          </p:cNvSpPr>
          <p:nvPr>
            <p:ph type="sldNum" sz="quarter" idx="12"/>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fld id="{2E5730C9-5E32-4020-91D2-84CFEBED84F1}" type="slidenum">
              <a:rPr lang="en-US" smtClean="0"/>
              <a:pPr fontAlgn="base">
                <a:spcBef>
                  <a:spcPct val="0"/>
                </a:spcBef>
                <a:spcAft>
                  <a:spcPct val="0"/>
                </a:spcAft>
                <a:defRPr/>
              </a:pPr>
              <a:t>17</a:t>
            </a:fld>
            <a:endParaRPr lang="en-US" dirty="0" smtClean="0"/>
          </a:p>
        </p:txBody>
      </p:sp>
      <p:sp>
        <p:nvSpPr>
          <p:cNvPr id="49157" name="Text Placeholder 4"/>
          <p:cNvSpPr>
            <a:spLocks noGrp="1"/>
          </p:cNvSpPr>
          <p:nvPr>
            <p:ph type="body" sz="quarter" idx="10"/>
          </p:nvPr>
        </p:nvSpPr>
        <p:spPr>
          <a:xfrm>
            <a:off x="463550" y="1122363"/>
            <a:ext cx="7937500" cy="4747453"/>
          </a:xfrm>
        </p:spPr>
        <p:txBody>
          <a:bodyPr/>
          <a:lstStyle/>
          <a:p>
            <a:pPr eaLnBrk="1" hangingPunct="1">
              <a:buFont typeface="Arial" charset="0"/>
              <a:buChar char="•"/>
            </a:pPr>
            <a:r>
              <a:rPr lang="en-US" sz="2000" dirty="0" smtClean="0"/>
              <a:t>Adverse impact on performance of other nonguaranteed products from reduction of crediting rates to guaranteed rates</a:t>
            </a:r>
          </a:p>
          <a:p>
            <a:pPr lvl="1" eaLnBrk="1" hangingPunct="1"/>
            <a:r>
              <a:rPr lang="en-US" sz="1800" dirty="0" smtClean="0"/>
              <a:t>Lower policy values than originally illustrated</a:t>
            </a:r>
          </a:p>
          <a:p>
            <a:pPr lvl="1" eaLnBrk="1" hangingPunct="1"/>
            <a:r>
              <a:rPr lang="en-US" sz="1800" dirty="0" smtClean="0"/>
              <a:t>Additional premiums may be required to maintain performance or to avoid lapsing the policy</a:t>
            </a:r>
          </a:p>
          <a:p>
            <a:pPr eaLnBrk="1" hangingPunct="1">
              <a:buFont typeface="Arial" charset="0"/>
              <a:buChar char="•"/>
            </a:pPr>
            <a:r>
              <a:rPr lang="en-US" sz="2000" dirty="0" smtClean="0"/>
              <a:t>Divestiture of blocks of unprofitable business</a:t>
            </a:r>
          </a:p>
          <a:p>
            <a:pPr lvl="1" eaLnBrk="1" hangingPunct="1"/>
            <a:r>
              <a:rPr lang="en-US" sz="1800" dirty="0" smtClean="0"/>
              <a:t>Consumers may lack sufficient details about the purchasers and their financial strength</a:t>
            </a:r>
          </a:p>
          <a:p>
            <a:pPr lvl="1" eaLnBrk="1" hangingPunct="1"/>
            <a:r>
              <a:rPr lang="en-US" sz="1800" dirty="0" smtClean="0"/>
              <a:t>Purchasers’ interest in short term gains may put long term interests of existing policyholders and performance of existing policies at risk</a:t>
            </a:r>
          </a:p>
          <a:p>
            <a:pPr lvl="1" eaLnBrk="1" hangingPunct="1"/>
            <a:r>
              <a:rPr lang="en-US" sz="1800" dirty="0" smtClean="0"/>
              <a:t>Instances have been reported of purchasers offering incentives to existing policyholders to settle their policies for cents on the dollar to maximize short term gain to investors who may have financed the acquisition</a:t>
            </a:r>
          </a:p>
          <a:p>
            <a:pPr lvl="2" eaLnBrk="1" hangingPunct="1"/>
            <a:r>
              <a:rPr lang="en-US" sz="1600" dirty="0" smtClean="0"/>
              <a:t>In most instances, would require policyholder to analyze terms of the offer</a:t>
            </a:r>
          </a:p>
        </p:txBody>
      </p:sp>
      <p:pic>
        <p:nvPicPr>
          <p:cNvPr id="17410" name="Picture 2" descr="C:\Users\davenport5\AppData\Local\Microsoft\Windows\Temporary Internet Files\Content.Outlook\O8Z0TKWZ\tng blue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04" y="5943600"/>
            <a:ext cx="912399"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336550"/>
            <a:ext cx="8213725" cy="492125"/>
          </a:xfrm>
        </p:spPr>
        <p:txBody>
          <a:bodyPr/>
          <a:lstStyle/>
          <a:p>
            <a:pPr eaLnBrk="1" hangingPunct="1"/>
            <a:r>
              <a:rPr lang="en-US" sz="3200" dirty="0" smtClean="0">
                <a:solidFill>
                  <a:srgbClr val="1D5E75"/>
                </a:solidFill>
              </a:rPr>
              <a:t>Questions to Ask Carriers</a:t>
            </a:r>
          </a:p>
        </p:txBody>
      </p:sp>
      <p:sp>
        <p:nvSpPr>
          <p:cNvPr id="52227" name="Footer Placeholder 2"/>
          <p:cNvSpPr>
            <a:spLocks noGrp="1"/>
          </p:cNvSpPr>
          <p:nvPr>
            <p:ph type="ftr" sz="quarter" idx="11"/>
          </p:nvPr>
        </p:nvSpPr>
        <p:spPr bwMode="auto">
          <a:xfrm>
            <a:off x="2971800" y="6400800"/>
            <a:ext cx="5486400" cy="274320"/>
          </a:xfrm>
          <a:ln>
            <a:miter lim="800000"/>
            <a:headEnd/>
            <a:tailEnd/>
          </a:ln>
        </p:spPr>
        <p:txBody>
          <a:bodyPr numCol="1" anchorCtr="0" compatLnSpc="1">
            <a:prstTxWarp prst="textNoShape">
              <a:avLst/>
            </a:prstTxWarp>
          </a:bodyPr>
          <a:lstStyle/>
          <a:p>
            <a:pPr fontAlgn="base">
              <a:spcBef>
                <a:spcPct val="0"/>
              </a:spcBef>
              <a:spcAft>
                <a:spcPct val="0"/>
              </a:spcAft>
              <a:defRPr/>
            </a:pPr>
            <a:r>
              <a:rPr lang="en-US" dirty="0" smtClean="0"/>
              <a:t>For Use With CPAs, Attorneys and Other Professional Advisors Only.  Not Intended for Retail Distribution. Advising Clients in Selecting Life Insurance Carriers in the 21st Century</a:t>
            </a:r>
            <a:endParaRPr lang="en-US" dirty="0"/>
          </a:p>
        </p:txBody>
      </p:sp>
      <p:sp>
        <p:nvSpPr>
          <p:cNvPr id="52228" name="Slide Number Placeholder 3"/>
          <p:cNvSpPr>
            <a:spLocks noGrp="1"/>
          </p:cNvSpPr>
          <p:nvPr>
            <p:ph type="sldNum" sz="quarter" idx="12"/>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fld id="{77822509-64F0-4222-BBC8-75ABC8B171DD}" type="slidenum">
              <a:rPr lang="en-US" smtClean="0"/>
              <a:pPr fontAlgn="base">
                <a:spcBef>
                  <a:spcPct val="0"/>
                </a:spcBef>
                <a:spcAft>
                  <a:spcPct val="0"/>
                </a:spcAft>
                <a:defRPr/>
              </a:pPr>
              <a:t>18</a:t>
            </a:fld>
            <a:endParaRPr lang="en-US" dirty="0" smtClean="0"/>
          </a:p>
        </p:txBody>
      </p:sp>
      <p:sp>
        <p:nvSpPr>
          <p:cNvPr id="50181" name="Text Placeholder 4"/>
          <p:cNvSpPr>
            <a:spLocks noGrp="1"/>
          </p:cNvSpPr>
          <p:nvPr>
            <p:ph type="body" sz="quarter" idx="10"/>
          </p:nvPr>
        </p:nvSpPr>
        <p:spPr>
          <a:xfrm>
            <a:off x="463550" y="1339850"/>
            <a:ext cx="7461250" cy="4508927"/>
          </a:xfrm>
        </p:spPr>
        <p:txBody>
          <a:bodyPr/>
          <a:lstStyle/>
          <a:p>
            <a:pPr eaLnBrk="1" hangingPunct="1">
              <a:buFont typeface="Arial" charset="0"/>
              <a:buChar char="•"/>
            </a:pPr>
            <a:r>
              <a:rPr lang="en-US" dirty="0" smtClean="0"/>
              <a:t>Stock or mutual company?</a:t>
            </a:r>
          </a:p>
          <a:p>
            <a:pPr eaLnBrk="1" hangingPunct="1">
              <a:buFont typeface="Arial" charset="0"/>
              <a:buChar char="•"/>
            </a:pPr>
            <a:r>
              <a:rPr lang="en-US" dirty="0" smtClean="0"/>
              <a:t>History of carrier’s business in recent years with NLG insurance, variable annuities with downside protection guarantees and long term care insurance</a:t>
            </a:r>
          </a:p>
          <a:p>
            <a:pPr lvl="1" eaLnBrk="1" hangingPunct="1">
              <a:buFont typeface="Arial" charset="0"/>
              <a:buChar char="•"/>
            </a:pPr>
            <a:r>
              <a:rPr lang="en-US" dirty="0" smtClean="0"/>
              <a:t>Percentage of total business sold?</a:t>
            </a:r>
          </a:p>
          <a:p>
            <a:pPr lvl="1" eaLnBrk="1" hangingPunct="1">
              <a:buFont typeface="Arial" charset="0"/>
              <a:buChar char="•"/>
            </a:pPr>
            <a:r>
              <a:rPr lang="en-US" dirty="0" smtClean="0"/>
              <a:t>Frequency and numbers of changes that have been made to these products?</a:t>
            </a:r>
          </a:p>
          <a:p>
            <a:pPr lvl="1" eaLnBrk="1" hangingPunct="1">
              <a:buFont typeface="Arial" charset="0"/>
              <a:buChar char="•"/>
            </a:pPr>
            <a:r>
              <a:rPr lang="en-US" dirty="0" smtClean="0"/>
              <a:t>Is the carrier still selling these products?</a:t>
            </a:r>
          </a:p>
          <a:p>
            <a:pPr eaLnBrk="1" hangingPunct="1">
              <a:buFont typeface="Arial" charset="0"/>
              <a:buChar char="•"/>
            </a:pPr>
            <a:r>
              <a:rPr lang="en-US" dirty="0" smtClean="0"/>
              <a:t>Industry ratings?</a:t>
            </a:r>
          </a:p>
          <a:p>
            <a:pPr eaLnBrk="1" hangingPunct="1">
              <a:buFont typeface="Arial" charset="0"/>
              <a:buChar char="•"/>
            </a:pPr>
            <a:r>
              <a:rPr lang="en-US" dirty="0" smtClean="0"/>
              <a:t>If a stock company, how has the carrier’s stock price performed historically?</a:t>
            </a:r>
          </a:p>
        </p:txBody>
      </p:sp>
      <p:pic>
        <p:nvPicPr>
          <p:cNvPr id="18434" name="Picture 2" descr="C:\Users\davenport5\AppData\Local\Microsoft\Windows\Temporary Internet Files\Content.Outlook\O8Z0TKWZ\tng blue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856" y="6044572"/>
            <a:ext cx="811647" cy="8134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336550"/>
            <a:ext cx="8213725" cy="492125"/>
          </a:xfrm>
        </p:spPr>
        <p:txBody>
          <a:bodyPr/>
          <a:lstStyle/>
          <a:p>
            <a:pPr eaLnBrk="1" hangingPunct="1"/>
            <a:r>
              <a:rPr lang="en-US" sz="3200" dirty="0" smtClean="0">
                <a:solidFill>
                  <a:srgbClr val="1D5E75"/>
                </a:solidFill>
              </a:rPr>
              <a:t>Questions to Ask Carriers</a:t>
            </a:r>
          </a:p>
        </p:txBody>
      </p:sp>
      <p:sp>
        <p:nvSpPr>
          <p:cNvPr id="52227" name="Footer Placeholder 2"/>
          <p:cNvSpPr>
            <a:spLocks noGrp="1"/>
          </p:cNvSpPr>
          <p:nvPr>
            <p:ph type="ftr" sz="quarter" idx="11"/>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r>
              <a:rPr lang="en-US" dirty="0" smtClean="0"/>
              <a:t>For Use With CPAs, Attorneys and Other Professional Advisors Only.  Not Intended for Retail Distribution. Advising Clients in Selecting Life Insurance Carriers in the 21st Century</a:t>
            </a:r>
            <a:endParaRPr lang="en-US" dirty="0"/>
          </a:p>
        </p:txBody>
      </p:sp>
      <p:sp>
        <p:nvSpPr>
          <p:cNvPr id="52228" name="Slide Number Placeholder 3"/>
          <p:cNvSpPr>
            <a:spLocks noGrp="1"/>
          </p:cNvSpPr>
          <p:nvPr>
            <p:ph type="sldNum" sz="quarter" idx="12"/>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fld id="{77822509-64F0-4222-BBC8-75ABC8B171DD}" type="slidenum">
              <a:rPr lang="en-US" smtClean="0"/>
              <a:pPr fontAlgn="base">
                <a:spcBef>
                  <a:spcPct val="0"/>
                </a:spcBef>
                <a:spcAft>
                  <a:spcPct val="0"/>
                </a:spcAft>
                <a:defRPr/>
              </a:pPr>
              <a:t>19</a:t>
            </a:fld>
            <a:endParaRPr lang="en-US" dirty="0" smtClean="0"/>
          </a:p>
        </p:txBody>
      </p:sp>
      <p:sp>
        <p:nvSpPr>
          <p:cNvPr id="50181" name="Text Placeholder 4"/>
          <p:cNvSpPr>
            <a:spLocks noGrp="1"/>
          </p:cNvSpPr>
          <p:nvPr>
            <p:ph type="body" sz="quarter" idx="10"/>
          </p:nvPr>
        </p:nvSpPr>
        <p:spPr>
          <a:xfrm>
            <a:off x="463550" y="1339850"/>
            <a:ext cx="7461250" cy="3531736"/>
          </a:xfrm>
        </p:spPr>
        <p:txBody>
          <a:bodyPr/>
          <a:lstStyle/>
          <a:p>
            <a:pPr eaLnBrk="1" hangingPunct="1">
              <a:buFont typeface="Arial" charset="0"/>
              <a:buChar char="•"/>
            </a:pPr>
            <a:r>
              <a:rPr lang="en-US" dirty="0" smtClean="0"/>
              <a:t>Ratio of carrier’s total surplus to liabilities?</a:t>
            </a:r>
          </a:p>
          <a:p>
            <a:pPr eaLnBrk="1" hangingPunct="1">
              <a:buFont typeface="Arial" charset="0"/>
              <a:buChar char="•"/>
            </a:pPr>
            <a:endParaRPr lang="en-US" dirty="0" smtClean="0"/>
          </a:p>
          <a:p>
            <a:pPr eaLnBrk="1" hangingPunct="1">
              <a:buFont typeface="Arial" charset="0"/>
              <a:buChar char="•"/>
            </a:pPr>
            <a:r>
              <a:rPr lang="en-US" dirty="0" smtClean="0"/>
              <a:t>Ranking among carriers in surplus as a percentage of liabilities and in absolute dollars?</a:t>
            </a:r>
          </a:p>
          <a:p>
            <a:pPr eaLnBrk="1" hangingPunct="1">
              <a:buFont typeface="Arial" charset="0"/>
              <a:buChar char="•"/>
            </a:pPr>
            <a:endParaRPr lang="en-US" dirty="0" smtClean="0"/>
          </a:p>
          <a:p>
            <a:pPr eaLnBrk="1" hangingPunct="1">
              <a:buFont typeface="Arial" charset="0"/>
              <a:buChar char="•"/>
            </a:pPr>
            <a:r>
              <a:rPr lang="en-US" dirty="0" smtClean="0"/>
              <a:t>Frequency of financial stress testing, scenarios tested and results?</a:t>
            </a:r>
          </a:p>
          <a:p>
            <a:pPr eaLnBrk="1" hangingPunct="1">
              <a:buFont typeface="Arial" charset="0"/>
              <a:buChar char="•"/>
            </a:pPr>
            <a:endParaRPr lang="en-US" dirty="0" smtClean="0"/>
          </a:p>
        </p:txBody>
      </p:sp>
      <p:pic>
        <p:nvPicPr>
          <p:cNvPr id="19458" name="Picture 2" descr="C:\Users\davenport5\AppData\Local\Microsoft\Windows\Temporary Internet Files\Content.Outlook\O8Z0TKWZ\tng blue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656" y="6006387"/>
            <a:ext cx="887847" cy="8516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6170"/>
            <a:ext cx="8213725" cy="615553"/>
          </a:xfrm>
        </p:spPr>
        <p:txBody>
          <a:bodyPr/>
          <a:lstStyle/>
          <a:p>
            <a:r>
              <a:rPr lang="en-US" sz="4000" dirty="0" smtClean="0"/>
              <a:t>Important Disclosure Information</a:t>
            </a:r>
            <a:endParaRPr lang="en-US" sz="4000" dirty="0"/>
          </a:p>
        </p:txBody>
      </p:sp>
      <p:sp>
        <p:nvSpPr>
          <p:cNvPr id="3" name="Text Placeholder 2"/>
          <p:cNvSpPr>
            <a:spLocks noGrp="1"/>
          </p:cNvSpPr>
          <p:nvPr>
            <p:ph type="body" sz="quarter" idx="10"/>
          </p:nvPr>
        </p:nvSpPr>
        <p:spPr>
          <a:xfrm>
            <a:off x="463550" y="1339850"/>
            <a:ext cx="7491730" cy="4224233"/>
          </a:xfrm>
        </p:spPr>
        <p:txBody>
          <a:bodyPr/>
          <a:lstStyle/>
          <a:p>
            <a:r>
              <a:rPr lang="en-US" sz="1800" dirty="0"/>
              <a:t>This seminar is provided for informational purposes only and for use with professional advisors only.  It is not intended for distribution or use with the general public.  </a:t>
            </a:r>
            <a:endParaRPr lang="en-US" sz="1800" dirty="0" smtClean="0"/>
          </a:p>
          <a:p>
            <a:r>
              <a:rPr lang="en-US" sz="1800" dirty="0" smtClean="0"/>
              <a:t>New </a:t>
            </a:r>
            <a:r>
              <a:rPr lang="en-US" sz="1800" dirty="0"/>
              <a:t>York Life Insurance </a:t>
            </a:r>
            <a:r>
              <a:rPr lang="en-US" sz="1800" dirty="0" smtClean="0"/>
              <a:t>Company, its </a:t>
            </a:r>
            <a:r>
              <a:rPr lang="en-US" sz="1800" dirty="0"/>
              <a:t>affiliates, agents and employees </a:t>
            </a:r>
            <a:r>
              <a:rPr lang="en-US" sz="1800" dirty="0" smtClean="0"/>
              <a:t> </a:t>
            </a:r>
            <a:r>
              <a:rPr lang="en-US" sz="1800" dirty="0"/>
              <a:t>do not provide tax, legal or accounting advice, and none is intended nor should be inferred from the foregoing comments </a:t>
            </a:r>
            <a:r>
              <a:rPr lang="en-US" sz="1800" dirty="0" smtClean="0"/>
              <a:t>and observations. </a:t>
            </a:r>
          </a:p>
          <a:p>
            <a:r>
              <a:rPr lang="en-US" sz="1800" dirty="0" smtClean="0"/>
              <a:t>Everyone </a:t>
            </a:r>
            <a:r>
              <a:rPr lang="en-US" sz="1800" dirty="0"/>
              <a:t>should be advised to seek the counsel of their own tax, accounting and legal advisors who must form their own independent opinions on these matters based upon their independent knowledge and research. </a:t>
            </a:r>
          </a:p>
          <a:p>
            <a:r>
              <a:rPr lang="en-US" sz="1800" dirty="0"/>
              <a:t>Other carrier information </a:t>
            </a:r>
            <a:r>
              <a:rPr lang="en-US" sz="1800" dirty="0" smtClean="0"/>
              <a:t>is derived </a:t>
            </a:r>
            <a:r>
              <a:rPr lang="en-US" sz="1800" dirty="0"/>
              <a:t>from public sources deemed reliable. While believed to be factual, the accuracy and completeness of this information cannot be guaranteed. This information should not be used in lieu of a complete due diligence </a:t>
            </a:r>
            <a:r>
              <a:rPr lang="en-US" sz="1800" dirty="0" smtClean="0"/>
              <a:t>analysis.</a:t>
            </a:r>
            <a:endParaRPr lang="en-US" sz="1800" dirty="0"/>
          </a:p>
        </p:txBody>
      </p:sp>
      <p:sp>
        <p:nvSpPr>
          <p:cNvPr id="5" name="Slide Number Placeholder 4"/>
          <p:cNvSpPr>
            <a:spLocks noGrp="1"/>
          </p:cNvSpPr>
          <p:nvPr>
            <p:ph type="sldNum" sz="quarter" idx="12"/>
          </p:nvPr>
        </p:nvSpPr>
        <p:spPr/>
        <p:txBody>
          <a:bodyPr/>
          <a:lstStyle/>
          <a:p>
            <a:pPr>
              <a:defRPr/>
            </a:pPr>
            <a:fld id="{CE15BDC8-603D-4110-8518-144E0D0C05A4}" type="slidenum">
              <a:rPr lang="en-US" smtClean="0"/>
              <a:pPr>
                <a:defRPr/>
              </a:pPr>
              <a:t>2</a:t>
            </a:fld>
            <a:endParaRPr lang="en-US" dirty="0"/>
          </a:p>
        </p:txBody>
      </p:sp>
      <p:sp>
        <p:nvSpPr>
          <p:cNvPr id="6" name="Footer Placeholder 5"/>
          <p:cNvSpPr>
            <a:spLocks noGrp="1"/>
          </p:cNvSpPr>
          <p:nvPr>
            <p:ph type="ftr" sz="quarter" idx="11"/>
          </p:nvPr>
        </p:nvSpPr>
        <p:spPr>
          <a:xfrm>
            <a:off x="2971800" y="6400800"/>
            <a:ext cx="5486400" cy="274320"/>
          </a:xfrm>
        </p:spPr>
        <p:txBody>
          <a:bodyPr/>
          <a:lstStyle/>
          <a:p>
            <a:pPr>
              <a:defRPr/>
            </a:pPr>
            <a:r>
              <a:rPr lang="en-US" dirty="0" smtClean="0"/>
              <a:t>For Use With CPAs, Attorneys and Other Professional Advisors Only.  Not Intended for Retail Distribution. Advising Clients in Selecting Life Insurance Carriers in the 21st Century</a:t>
            </a:r>
            <a:endParaRPr lang="en-US" dirty="0"/>
          </a:p>
        </p:txBody>
      </p:sp>
      <p:pic>
        <p:nvPicPr>
          <p:cNvPr id="2050" name="Picture 2" descr="C:\Users\davenport5\AppData\Local\Microsoft\Windows\Temporary Internet Files\Content.Outlook\O8Z0TKWZ\tng blue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756" y="5943600"/>
            <a:ext cx="912399"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336550"/>
            <a:ext cx="8213725" cy="492125"/>
          </a:xfrm>
        </p:spPr>
        <p:txBody>
          <a:bodyPr/>
          <a:lstStyle/>
          <a:p>
            <a:pPr eaLnBrk="1" hangingPunct="1"/>
            <a:r>
              <a:rPr lang="en-US" sz="3200" dirty="0" smtClean="0">
                <a:solidFill>
                  <a:srgbClr val="1D5E75"/>
                </a:solidFill>
              </a:rPr>
              <a:t>Questions to Ask Carriers</a:t>
            </a:r>
          </a:p>
        </p:txBody>
      </p:sp>
      <p:sp>
        <p:nvSpPr>
          <p:cNvPr id="53251" name="Footer Placeholder 2"/>
          <p:cNvSpPr>
            <a:spLocks noGrp="1"/>
          </p:cNvSpPr>
          <p:nvPr>
            <p:ph type="ftr" sz="quarter" idx="11"/>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r>
              <a:rPr lang="en-US" dirty="0" smtClean="0"/>
              <a:t>For Use With CPAs, Attorneys and Other Professional Advisors Only.  Not Intended for Retail Distribution. Advising Clients in Selecting Life Insurance Carriers in the 21st Century</a:t>
            </a:r>
            <a:endParaRPr lang="en-US" dirty="0"/>
          </a:p>
        </p:txBody>
      </p:sp>
      <p:sp>
        <p:nvSpPr>
          <p:cNvPr id="53252" name="Slide Number Placeholder 3"/>
          <p:cNvSpPr>
            <a:spLocks noGrp="1"/>
          </p:cNvSpPr>
          <p:nvPr>
            <p:ph type="sldNum" sz="quarter" idx="12"/>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fld id="{FEA2ABB8-DB29-4FA5-919C-1DB7C0358F2C}" type="slidenum">
              <a:rPr lang="en-US" smtClean="0"/>
              <a:pPr fontAlgn="base">
                <a:spcBef>
                  <a:spcPct val="0"/>
                </a:spcBef>
                <a:spcAft>
                  <a:spcPct val="0"/>
                </a:spcAft>
                <a:defRPr/>
              </a:pPr>
              <a:t>20</a:t>
            </a:fld>
            <a:endParaRPr lang="en-US" dirty="0" smtClean="0"/>
          </a:p>
        </p:txBody>
      </p:sp>
      <p:sp>
        <p:nvSpPr>
          <p:cNvPr id="51205" name="Text Placeholder 4"/>
          <p:cNvSpPr>
            <a:spLocks noGrp="1"/>
          </p:cNvSpPr>
          <p:nvPr>
            <p:ph type="body" sz="quarter" idx="10"/>
          </p:nvPr>
        </p:nvSpPr>
        <p:spPr>
          <a:xfrm>
            <a:off x="463550" y="1339850"/>
            <a:ext cx="7335838" cy="3946525"/>
          </a:xfrm>
        </p:spPr>
        <p:txBody>
          <a:bodyPr/>
          <a:lstStyle/>
          <a:p>
            <a:pPr eaLnBrk="1" hangingPunct="1">
              <a:buFont typeface="Arial" charset="0"/>
              <a:buChar char="•"/>
            </a:pPr>
            <a:r>
              <a:rPr lang="en-US" dirty="0" smtClean="0"/>
              <a:t>Carrier’s investment strategy/philosophy</a:t>
            </a:r>
          </a:p>
          <a:p>
            <a:pPr lvl="1" eaLnBrk="1" hangingPunct="1"/>
            <a:r>
              <a:rPr lang="en-US" dirty="0" smtClean="0"/>
              <a:t>Diversification among asset classes and industries?</a:t>
            </a:r>
          </a:p>
          <a:p>
            <a:pPr lvl="1" eaLnBrk="1" hangingPunct="1"/>
            <a:r>
              <a:rPr lang="en-US" dirty="0" smtClean="0"/>
              <a:t>Concentration of portfolio investments in one or more industries or non-traditional investment products?</a:t>
            </a:r>
          </a:p>
          <a:p>
            <a:pPr lvl="1" eaLnBrk="1" hangingPunct="1"/>
            <a:r>
              <a:rPr lang="en-US" dirty="0" smtClean="0"/>
              <a:t>Research protocols?</a:t>
            </a:r>
          </a:p>
          <a:p>
            <a:pPr lvl="1" eaLnBrk="1" hangingPunct="1"/>
            <a:r>
              <a:rPr lang="en-US" dirty="0" smtClean="0"/>
              <a:t>Liquidity ratios?</a:t>
            </a:r>
          </a:p>
          <a:p>
            <a:pPr lvl="1" eaLnBrk="1" hangingPunct="1"/>
            <a:r>
              <a:rPr lang="en-US" dirty="0" smtClean="0"/>
              <a:t>Market timing strategies?</a:t>
            </a:r>
          </a:p>
          <a:p>
            <a:pPr lvl="1" eaLnBrk="1" hangingPunct="1"/>
            <a:r>
              <a:rPr lang="en-US" dirty="0" smtClean="0"/>
              <a:t>Higher risk investment strategies?</a:t>
            </a:r>
          </a:p>
          <a:p>
            <a:pPr lvl="1" eaLnBrk="1" hangingPunct="1"/>
            <a:r>
              <a:rPr lang="en-US" dirty="0" smtClean="0"/>
              <a:t>Percentage of fixed income portfolio allocated to “investment grade” and “below investment grade” securities?</a:t>
            </a:r>
          </a:p>
        </p:txBody>
      </p:sp>
      <p:pic>
        <p:nvPicPr>
          <p:cNvPr id="20482" name="Picture 2" descr="C:\Users\davenport5\AppData\Local\Microsoft\Windows\Temporary Internet Files\Content.Outlook\O8Z0TKWZ\tng blue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097" y="6086475"/>
            <a:ext cx="769836" cy="771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42913" y="2771775"/>
            <a:ext cx="6592887" cy="430887"/>
          </a:xfrm>
        </p:spPr>
        <p:txBody>
          <a:bodyPr/>
          <a:lstStyle/>
          <a:p>
            <a:pPr eaLnBrk="1" hangingPunct="1"/>
            <a:r>
              <a:rPr lang="en-US" sz="2800" dirty="0" smtClean="0"/>
              <a:t>Recent Regulatory Developments</a:t>
            </a:r>
          </a:p>
        </p:txBody>
      </p:sp>
      <p:sp>
        <p:nvSpPr>
          <p:cNvPr id="54275" name="Footer Placeholder 2"/>
          <p:cNvSpPr>
            <a:spLocks noGrp="1"/>
          </p:cNvSpPr>
          <p:nvPr>
            <p:ph type="ftr" sz="quarter" idx="10"/>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r>
              <a:rPr lang="en-US" dirty="0" smtClean="0"/>
              <a:t>For Use With CPAs, Attorneys and Other Professional Advisors Only.  Not Intended for Retail Distribution. Advising Clients in Selecting Life Insurance Carriers in the 21st Century</a:t>
            </a:r>
            <a:endParaRPr lang="en-US" dirty="0"/>
          </a:p>
        </p:txBody>
      </p:sp>
      <p:sp>
        <p:nvSpPr>
          <p:cNvPr id="54276" name="Slide Number Placeholder 3"/>
          <p:cNvSpPr>
            <a:spLocks noGrp="1"/>
          </p:cNvSpPr>
          <p:nvPr>
            <p:ph type="sldNum" sz="quarter" idx="11"/>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fld id="{39AD07F3-EFB9-411C-BD34-04EDA22045B1}" type="slidenum">
              <a:rPr lang="en-US" smtClean="0"/>
              <a:pPr fontAlgn="base">
                <a:spcBef>
                  <a:spcPct val="0"/>
                </a:spcBef>
                <a:spcAft>
                  <a:spcPct val="0"/>
                </a:spcAft>
                <a:defRPr/>
              </a:pPr>
              <a:t>21</a:t>
            </a:fld>
            <a:endParaRPr lang="en-US" dirty="0" smtClean="0"/>
          </a:p>
        </p:txBody>
      </p:sp>
      <p:pic>
        <p:nvPicPr>
          <p:cNvPr id="21506" name="Picture 2" descr="C:\Users\davenport5\AppData\Local\Microsoft\Windows\Temporary Internet Files\Content.Outlook\O8Z0TKWZ\tng blue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154" y="6057900"/>
            <a:ext cx="798349" cy="800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5"/>
          <p:cNvSpPr>
            <a:spLocks noGrp="1"/>
          </p:cNvSpPr>
          <p:nvPr>
            <p:ph type="title"/>
          </p:nvPr>
        </p:nvSpPr>
        <p:spPr>
          <a:xfrm>
            <a:off x="457200" y="336550"/>
            <a:ext cx="8213725" cy="492125"/>
          </a:xfrm>
        </p:spPr>
        <p:txBody>
          <a:bodyPr/>
          <a:lstStyle/>
          <a:p>
            <a:pPr eaLnBrk="1" hangingPunct="1"/>
            <a:r>
              <a:rPr lang="en-US" sz="3200" dirty="0" smtClean="0">
                <a:solidFill>
                  <a:srgbClr val="1D5E75"/>
                </a:solidFill>
              </a:rPr>
              <a:t>Importance of a Carrier’s Reserves</a:t>
            </a:r>
          </a:p>
        </p:txBody>
      </p:sp>
      <p:sp>
        <p:nvSpPr>
          <p:cNvPr id="55299" name="Footer Placeholder 2"/>
          <p:cNvSpPr>
            <a:spLocks noGrp="1"/>
          </p:cNvSpPr>
          <p:nvPr>
            <p:ph type="ftr" sz="quarter" idx="11"/>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r>
              <a:rPr lang="en-US" dirty="0" smtClean="0"/>
              <a:t>For Use With CPAs, Attorneys and Other Professional Advisors Only.  Not Intended for Retail Distribution. Advising Clients in Selecting Life Insurance Carriers in the 21st Century</a:t>
            </a:r>
            <a:endParaRPr lang="en-US" dirty="0"/>
          </a:p>
        </p:txBody>
      </p:sp>
      <p:sp>
        <p:nvSpPr>
          <p:cNvPr id="55300" name="Slide Number Placeholder 3"/>
          <p:cNvSpPr>
            <a:spLocks noGrp="1"/>
          </p:cNvSpPr>
          <p:nvPr>
            <p:ph type="sldNum" sz="quarter" idx="12"/>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fld id="{CFB33640-781C-4D74-ABBD-640370AB7FE5}" type="slidenum">
              <a:rPr lang="en-US" smtClean="0"/>
              <a:pPr fontAlgn="base">
                <a:spcBef>
                  <a:spcPct val="0"/>
                </a:spcBef>
                <a:spcAft>
                  <a:spcPct val="0"/>
                </a:spcAft>
                <a:defRPr/>
              </a:pPr>
              <a:t>22</a:t>
            </a:fld>
            <a:endParaRPr lang="en-US" dirty="0" smtClean="0"/>
          </a:p>
        </p:txBody>
      </p:sp>
      <p:sp>
        <p:nvSpPr>
          <p:cNvPr id="56325" name="Text Placeholder 6"/>
          <p:cNvSpPr>
            <a:spLocks noGrp="1"/>
          </p:cNvSpPr>
          <p:nvPr>
            <p:ph type="body" sz="quarter" idx="10"/>
          </p:nvPr>
        </p:nvSpPr>
        <p:spPr>
          <a:xfrm>
            <a:off x="463550" y="1339850"/>
            <a:ext cx="7335838" cy="3924300"/>
          </a:xfrm>
        </p:spPr>
        <p:txBody>
          <a:bodyPr/>
          <a:lstStyle/>
          <a:p>
            <a:pPr eaLnBrk="1" hangingPunct="1">
              <a:buFont typeface="Arial" charset="0"/>
              <a:buChar char="•"/>
            </a:pPr>
            <a:r>
              <a:rPr lang="en-US" dirty="0" smtClean="0"/>
              <a:t>The level of a carrier’s reserves is important to consumers because invariably a significant percentage of the carrier’s assets have claims against them from its policyholders for payment of benefits in the future</a:t>
            </a:r>
          </a:p>
          <a:p>
            <a:pPr eaLnBrk="1" hangingPunct="1">
              <a:buFont typeface="Arial" charset="0"/>
              <a:buChar char="•"/>
            </a:pPr>
            <a:r>
              <a:rPr lang="en-US" dirty="0" smtClean="0"/>
              <a:t>Reserves create a claim or liability against the carrier’s assets and general portfolio</a:t>
            </a:r>
          </a:p>
          <a:p>
            <a:pPr eaLnBrk="1" hangingPunct="1">
              <a:buFont typeface="Arial" charset="0"/>
              <a:buChar char="•"/>
            </a:pPr>
            <a:r>
              <a:rPr lang="en-US" dirty="0" smtClean="0"/>
              <a:t>To help assure the carrier will be able to financially meet policyholder claims, carriers’ reserves are calculated using approved industry methodologies</a:t>
            </a:r>
          </a:p>
        </p:txBody>
      </p:sp>
      <p:pic>
        <p:nvPicPr>
          <p:cNvPr id="22530" name="Picture 2" descr="C:\Users\davenport5\AppData\Local\Microsoft\Windows\Temporary Internet Files\Content.Outlook\O8Z0TKWZ\tng blue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121" y="6000750"/>
            <a:ext cx="855374" cy="857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336550"/>
            <a:ext cx="8213725" cy="984250"/>
          </a:xfrm>
        </p:spPr>
        <p:txBody>
          <a:bodyPr/>
          <a:lstStyle/>
          <a:p>
            <a:pPr eaLnBrk="1" hangingPunct="1"/>
            <a:r>
              <a:rPr lang="en-US" sz="3200" dirty="0" smtClean="0">
                <a:solidFill>
                  <a:srgbClr val="1D5E75"/>
                </a:solidFill>
              </a:rPr>
              <a:t>National Association of Insurance Commissioners (NAIC) and A.G. 38</a:t>
            </a:r>
          </a:p>
        </p:txBody>
      </p:sp>
      <p:sp>
        <p:nvSpPr>
          <p:cNvPr id="56323" name="Footer Placeholder 2"/>
          <p:cNvSpPr>
            <a:spLocks noGrp="1"/>
          </p:cNvSpPr>
          <p:nvPr>
            <p:ph type="ftr" sz="quarter" idx="11"/>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r>
              <a:rPr lang="en-US" dirty="0" smtClean="0"/>
              <a:t>For Use With CPAs, Attorneys and Other Professional Advisors Only.  Not Intended for Retail Distribution. Advising Clients in Selecting Life Insurance Carriers in the 21st Century</a:t>
            </a:r>
            <a:endParaRPr lang="en-US" dirty="0"/>
          </a:p>
        </p:txBody>
      </p:sp>
      <p:sp>
        <p:nvSpPr>
          <p:cNvPr id="56324" name="Slide Number Placeholder 3"/>
          <p:cNvSpPr>
            <a:spLocks noGrp="1"/>
          </p:cNvSpPr>
          <p:nvPr>
            <p:ph type="sldNum" sz="quarter" idx="12"/>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fld id="{C76E478D-271A-448A-9494-53659AE12EDC}" type="slidenum">
              <a:rPr lang="en-US" smtClean="0"/>
              <a:pPr fontAlgn="base">
                <a:spcBef>
                  <a:spcPct val="0"/>
                </a:spcBef>
                <a:spcAft>
                  <a:spcPct val="0"/>
                </a:spcAft>
                <a:defRPr/>
              </a:pPr>
              <a:t>23</a:t>
            </a:fld>
            <a:endParaRPr lang="en-US" dirty="0" smtClean="0"/>
          </a:p>
        </p:txBody>
      </p:sp>
      <p:sp>
        <p:nvSpPr>
          <p:cNvPr id="57349" name="Text Placeholder 4"/>
          <p:cNvSpPr>
            <a:spLocks noGrp="1"/>
          </p:cNvSpPr>
          <p:nvPr>
            <p:ph type="body" sz="quarter" idx="10"/>
          </p:nvPr>
        </p:nvSpPr>
        <p:spPr>
          <a:xfrm>
            <a:off x="463550" y="1339850"/>
            <a:ext cx="7839075" cy="5009064"/>
          </a:xfrm>
        </p:spPr>
        <p:txBody>
          <a:bodyPr/>
          <a:lstStyle/>
          <a:p>
            <a:pPr eaLnBrk="1" hangingPunct="1">
              <a:buFont typeface="Arial" charset="0"/>
              <a:buChar char="•"/>
            </a:pPr>
            <a:endParaRPr lang="en-US" dirty="0" smtClean="0"/>
          </a:p>
          <a:p>
            <a:pPr eaLnBrk="1" hangingPunct="1">
              <a:buFont typeface="Arial" charset="0"/>
              <a:buChar char="•"/>
            </a:pPr>
            <a:r>
              <a:rPr lang="en-US" dirty="0" smtClean="0"/>
              <a:t>The NAIC is the U.S. standard-setting regulatory organization governed by the chief insurance regulators from the 50 states and US territories</a:t>
            </a:r>
          </a:p>
          <a:p>
            <a:pPr eaLnBrk="1" hangingPunct="1">
              <a:buFont typeface="Arial" charset="0"/>
              <a:buChar char="•"/>
            </a:pPr>
            <a:endParaRPr lang="en-US" dirty="0" smtClean="0"/>
          </a:p>
          <a:p>
            <a:pPr eaLnBrk="1" hangingPunct="1">
              <a:buFont typeface="Arial" charset="0"/>
              <a:buChar char="•"/>
            </a:pPr>
            <a:r>
              <a:rPr lang="en-US" dirty="0" smtClean="0"/>
              <a:t>In 2003, the NAIC implemented rules (known in the industry as “Actuarial Guideline XXXVIII or AG 38”) for reserve requirements for all universal life products that offer secondary-guarantees (NLG) to help create uniformity in calculating carriers’ reserve requirements</a:t>
            </a:r>
          </a:p>
          <a:p>
            <a:pPr eaLnBrk="1" hangingPunct="1">
              <a:buFont typeface="Arial" charset="0"/>
              <a:buChar char="•"/>
            </a:pPr>
            <a:endParaRPr lang="en-US" dirty="0" smtClean="0"/>
          </a:p>
          <a:p>
            <a:pPr eaLnBrk="1" hangingPunct="1">
              <a:buFont typeface="Arial" charset="0"/>
              <a:buChar char="•"/>
            </a:pPr>
            <a:endParaRPr lang="en-US" dirty="0" smtClean="0"/>
          </a:p>
        </p:txBody>
      </p:sp>
      <p:pic>
        <p:nvPicPr>
          <p:cNvPr id="23554" name="Picture 2" descr="C:\Users\davenport5\AppData\Local\Microsoft\Windows\Temporary Internet Files\Content.Outlook\O8Z0TKWZ\tng blue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146" y="6038850"/>
            <a:ext cx="817357" cy="819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4"/>
          <p:cNvSpPr>
            <a:spLocks noGrp="1"/>
          </p:cNvSpPr>
          <p:nvPr>
            <p:ph type="title"/>
          </p:nvPr>
        </p:nvSpPr>
        <p:spPr>
          <a:xfrm>
            <a:off x="457200" y="336550"/>
            <a:ext cx="8562975" cy="492443"/>
          </a:xfrm>
        </p:spPr>
        <p:txBody>
          <a:bodyPr/>
          <a:lstStyle/>
          <a:p>
            <a:pPr eaLnBrk="1" hangingPunct="1"/>
            <a:r>
              <a:rPr lang="en-US" sz="3200" dirty="0" smtClean="0">
                <a:solidFill>
                  <a:srgbClr val="1D5E75"/>
                </a:solidFill>
              </a:rPr>
              <a:t>Recent Tightening of Reserve Requirements</a:t>
            </a:r>
          </a:p>
        </p:txBody>
      </p:sp>
      <p:sp>
        <p:nvSpPr>
          <p:cNvPr id="58371" name="Footer Placeholder 2"/>
          <p:cNvSpPr>
            <a:spLocks noGrp="1"/>
          </p:cNvSpPr>
          <p:nvPr>
            <p:ph type="ftr" sz="quarter" idx="11"/>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r>
              <a:rPr lang="en-US" dirty="0" smtClean="0"/>
              <a:t>For Use With CPAs, Attorneys and Other Professional Advisors Only.  Not Intended for Retail Distribution. Advising Clients in Selecting Life Insurance Carriers in the 21st Century</a:t>
            </a:r>
            <a:endParaRPr lang="en-US" dirty="0"/>
          </a:p>
        </p:txBody>
      </p:sp>
      <p:sp>
        <p:nvSpPr>
          <p:cNvPr id="58372" name="Slide Number Placeholder 3"/>
          <p:cNvSpPr>
            <a:spLocks noGrp="1"/>
          </p:cNvSpPr>
          <p:nvPr>
            <p:ph type="sldNum" sz="quarter" idx="12"/>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fld id="{35624BE0-DF5F-4924-8C6B-8AA325EA88B9}" type="slidenum">
              <a:rPr lang="en-US" smtClean="0"/>
              <a:pPr fontAlgn="base">
                <a:spcBef>
                  <a:spcPct val="0"/>
                </a:spcBef>
                <a:spcAft>
                  <a:spcPct val="0"/>
                </a:spcAft>
                <a:defRPr/>
              </a:pPr>
              <a:t>24</a:t>
            </a:fld>
            <a:endParaRPr lang="en-US" dirty="0" smtClean="0"/>
          </a:p>
        </p:txBody>
      </p:sp>
      <p:sp>
        <p:nvSpPr>
          <p:cNvPr id="59397" name="Text Placeholder 5"/>
          <p:cNvSpPr>
            <a:spLocks noGrp="1"/>
          </p:cNvSpPr>
          <p:nvPr>
            <p:ph type="body" sz="quarter" idx="10"/>
          </p:nvPr>
        </p:nvSpPr>
        <p:spPr>
          <a:xfrm>
            <a:off x="463550" y="1339850"/>
            <a:ext cx="7335838" cy="2785378"/>
          </a:xfrm>
        </p:spPr>
        <p:txBody>
          <a:bodyPr/>
          <a:lstStyle/>
          <a:p>
            <a:pPr eaLnBrk="1" hangingPunct="1">
              <a:buFont typeface="Arial" charset="0"/>
              <a:buChar char="•"/>
            </a:pPr>
            <a:r>
              <a:rPr lang="en-US" dirty="0" smtClean="0"/>
              <a:t>In  2012, the NAIC updated AG 38 to tighten up reserve requirements for NLG products</a:t>
            </a:r>
          </a:p>
          <a:p>
            <a:pPr lvl="1" eaLnBrk="1" hangingPunct="1">
              <a:buFont typeface="Arial" charset="0"/>
              <a:buChar char="•"/>
            </a:pPr>
            <a:r>
              <a:rPr lang="en-US" dirty="0" smtClean="0"/>
              <a:t>In 2014, the NAIC adopted additional rules, including AG 48, which together provided stricter reserve requirements on captive reinsurance transactions, including offshore insurance groups</a:t>
            </a:r>
          </a:p>
          <a:p>
            <a:pPr lvl="1" eaLnBrk="1" hangingPunct="1">
              <a:buFont typeface="Arial" charset="0"/>
              <a:buChar char="•"/>
            </a:pPr>
            <a:endParaRPr lang="en-US" dirty="0" smtClean="0"/>
          </a:p>
          <a:p>
            <a:pPr lvl="1" algn="r" eaLnBrk="1" hangingPunct="1">
              <a:buNone/>
            </a:pPr>
            <a:endParaRPr lang="en-US" sz="1050" dirty="0" smtClean="0"/>
          </a:p>
        </p:txBody>
      </p:sp>
      <p:pic>
        <p:nvPicPr>
          <p:cNvPr id="24578" name="Picture 2" descr="C:\Users\davenport5\AppData\Local\Microsoft\Windows\Temporary Internet Files\Content.Outlook\O8Z0TKWZ\tng blue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906" y="6063665"/>
            <a:ext cx="792597" cy="7943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336550"/>
            <a:ext cx="8213725" cy="492125"/>
          </a:xfrm>
        </p:spPr>
        <p:txBody>
          <a:bodyPr/>
          <a:lstStyle/>
          <a:p>
            <a:pPr eaLnBrk="1" hangingPunct="1"/>
            <a:r>
              <a:rPr lang="en-US" sz="3200" dirty="0" smtClean="0">
                <a:solidFill>
                  <a:srgbClr val="1D5E75"/>
                </a:solidFill>
              </a:rPr>
              <a:t>Impact on Certain Carriers</a:t>
            </a:r>
          </a:p>
        </p:txBody>
      </p:sp>
      <p:sp>
        <p:nvSpPr>
          <p:cNvPr id="59395" name="Footer Placeholder 2"/>
          <p:cNvSpPr>
            <a:spLocks noGrp="1"/>
          </p:cNvSpPr>
          <p:nvPr>
            <p:ph type="ftr" sz="quarter" idx="11"/>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r>
              <a:rPr lang="en-US" dirty="0" smtClean="0"/>
              <a:t>For Use With CPAs, Attorneys and Other Professional Advisors Only.  Not Intended for Retail Distribution. Advising Clients in Selecting Life Insurance Carriers in the 21st Century</a:t>
            </a:r>
            <a:endParaRPr lang="en-US" dirty="0"/>
          </a:p>
        </p:txBody>
      </p:sp>
      <p:sp>
        <p:nvSpPr>
          <p:cNvPr id="59396" name="Slide Number Placeholder 3"/>
          <p:cNvSpPr>
            <a:spLocks noGrp="1"/>
          </p:cNvSpPr>
          <p:nvPr>
            <p:ph type="sldNum" sz="quarter" idx="12"/>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fld id="{8292C5C4-8DAC-41EC-AB71-3FDD9C0DB3D3}" type="slidenum">
              <a:rPr lang="en-US" smtClean="0"/>
              <a:pPr fontAlgn="base">
                <a:spcBef>
                  <a:spcPct val="0"/>
                </a:spcBef>
                <a:spcAft>
                  <a:spcPct val="0"/>
                </a:spcAft>
                <a:defRPr/>
              </a:pPr>
              <a:t>25</a:t>
            </a:fld>
            <a:endParaRPr lang="en-US" dirty="0" smtClean="0"/>
          </a:p>
        </p:txBody>
      </p:sp>
      <p:sp>
        <p:nvSpPr>
          <p:cNvPr id="60421" name="Text Placeholder 4"/>
          <p:cNvSpPr>
            <a:spLocks noGrp="1"/>
          </p:cNvSpPr>
          <p:nvPr>
            <p:ph type="body" sz="quarter" idx="10"/>
          </p:nvPr>
        </p:nvSpPr>
        <p:spPr>
          <a:xfrm>
            <a:off x="463550" y="1339850"/>
            <a:ext cx="7335838" cy="3924300"/>
          </a:xfrm>
        </p:spPr>
        <p:txBody>
          <a:bodyPr/>
          <a:lstStyle/>
          <a:p>
            <a:pPr eaLnBrk="1" hangingPunct="1">
              <a:buFont typeface="Arial" charset="0"/>
              <a:buChar char="•"/>
            </a:pPr>
            <a:r>
              <a:rPr lang="en-US" dirty="0" smtClean="0"/>
              <a:t>Most significant impact has been on carriers with heavy concentration or large blocks of business in NLG products</a:t>
            </a:r>
          </a:p>
          <a:p>
            <a:pPr eaLnBrk="1" hangingPunct="1">
              <a:buFont typeface="Arial" charset="0"/>
              <a:buChar char="•"/>
            </a:pPr>
            <a:r>
              <a:rPr lang="en-US" dirty="0" smtClean="0"/>
              <a:t>The new rules dramatically increased reserve requirements on existing business, putting significant constraints on these carriers’ surplus and deployable capital for future business</a:t>
            </a:r>
          </a:p>
          <a:p>
            <a:pPr eaLnBrk="1" hangingPunct="1">
              <a:buFont typeface="Arial" charset="0"/>
              <a:buChar char="•"/>
            </a:pPr>
            <a:r>
              <a:rPr lang="en-US" dirty="0" smtClean="0"/>
              <a:t>Amount of reserves that will be required for new NLG business has also increased significantly as a result of the tightening of reserve requirements</a:t>
            </a:r>
          </a:p>
        </p:txBody>
      </p:sp>
      <p:pic>
        <p:nvPicPr>
          <p:cNvPr id="25602" name="Picture 2" descr="C:\Users\davenport5\AppData\Local\Microsoft\Windows\Temporary Internet Files\Content.Outlook\O8Z0TKWZ\tng blue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203" y="6140032"/>
            <a:ext cx="716397" cy="7179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336550"/>
            <a:ext cx="8213725" cy="984250"/>
          </a:xfrm>
        </p:spPr>
        <p:txBody>
          <a:bodyPr/>
          <a:lstStyle/>
          <a:p>
            <a:pPr eaLnBrk="1" hangingPunct="1"/>
            <a:r>
              <a:rPr lang="en-US" sz="3200" dirty="0" smtClean="0">
                <a:solidFill>
                  <a:srgbClr val="1D5E75"/>
                </a:solidFill>
              </a:rPr>
              <a:t>Certain Carriers’ Actions Adversely Impacting Its Policyholders</a:t>
            </a:r>
          </a:p>
        </p:txBody>
      </p:sp>
      <p:sp>
        <p:nvSpPr>
          <p:cNvPr id="62467" name="Footer Placeholder 2"/>
          <p:cNvSpPr>
            <a:spLocks noGrp="1"/>
          </p:cNvSpPr>
          <p:nvPr>
            <p:ph type="ftr" sz="quarter" idx="11"/>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r>
              <a:rPr lang="en-US" dirty="0" smtClean="0"/>
              <a:t>For Use With CPAs, Attorneys and Other Professional Advisors Only.  Not Intended for Retail Distribution. Advising Clients in Selecting Life Insurance Carriers in the 21st Century</a:t>
            </a:r>
            <a:endParaRPr lang="en-US" dirty="0"/>
          </a:p>
        </p:txBody>
      </p:sp>
      <p:sp>
        <p:nvSpPr>
          <p:cNvPr id="62468" name="Slide Number Placeholder 3"/>
          <p:cNvSpPr>
            <a:spLocks noGrp="1"/>
          </p:cNvSpPr>
          <p:nvPr>
            <p:ph type="sldNum" sz="quarter" idx="12"/>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fld id="{2D147FF2-FEE0-4A4C-9E1D-54EF4165013B}" type="slidenum">
              <a:rPr lang="en-US" smtClean="0"/>
              <a:pPr fontAlgn="base">
                <a:spcBef>
                  <a:spcPct val="0"/>
                </a:spcBef>
                <a:spcAft>
                  <a:spcPct val="0"/>
                </a:spcAft>
                <a:defRPr/>
              </a:pPr>
              <a:t>26</a:t>
            </a:fld>
            <a:endParaRPr lang="en-US" dirty="0" smtClean="0"/>
          </a:p>
        </p:txBody>
      </p:sp>
      <p:sp>
        <p:nvSpPr>
          <p:cNvPr id="62469" name="Text Placeholder 4"/>
          <p:cNvSpPr>
            <a:spLocks noGrp="1"/>
          </p:cNvSpPr>
          <p:nvPr>
            <p:ph type="body" sz="quarter" idx="10"/>
          </p:nvPr>
        </p:nvSpPr>
        <p:spPr>
          <a:xfrm>
            <a:off x="463550" y="1339850"/>
            <a:ext cx="7577138" cy="4708981"/>
          </a:xfrm>
        </p:spPr>
        <p:txBody>
          <a:bodyPr/>
          <a:lstStyle/>
          <a:p>
            <a:pPr eaLnBrk="1" hangingPunct="1">
              <a:spcBef>
                <a:spcPts val="1200"/>
              </a:spcBef>
              <a:buFont typeface="Arial" charset="0"/>
              <a:buChar char="•"/>
            </a:pPr>
            <a:endParaRPr lang="en-US" sz="1200" dirty="0" smtClean="0"/>
          </a:p>
          <a:p>
            <a:pPr eaLnBrk="1" hangingPunct="1">
              <a:spcBef>
                <a:spcPts val="0"/>
              </a:spcBef>
              <a:buFont typeface="Arial" charset="0"/>
              <a:buChar char="•"/>
            </a:pPr>
            <a:r>
              <a:rPr lang="en-US" dirty="0" smtClean="0"/>
              <a:t>For new business</a:t>
            </a:r>
          </a:p>
          <a:p>
            <a:pPr lvl="1" eaLnBrk="1" hangingPunct="1"/>
            <a:r>
              <a:rPr lang="en-US" dirty="0" smtClean="0"/>
              <a:t>As mentioned previously, certain carriers are pivoting away from and discontinuing offering NLG products and designing and offering other lines of life products they may not have offered before</a:t>
            </a:r>
          </a:p>
          <a:p>
            <a:pPr lvl="1" eaLnBrk="1" hangingPunct="1"/>
            <a:r>
              <a:rPr lang="en-US" dirty="0" smtClean="0"/>
              <a:t>Other carriers are increasing premiums on new NLG business to help meet the new higher reserve requirements, making these products less attractive to consumers from a price perspective</a:t>
            </a:r>
          </a:p>
          <a:p>
            <a:pPr lvl="1" eaLnBrk="1" hangingPunct="1"/>
            <a:r>
              <a:rPr lang="en-US" dirty="0" smtClean="0"/>
              <a:t>Some carriers have reduced maximum face amounts on new NLG policies whose lower face amounts may not meet the needs of the policyholder</a:t>
            </a:r>
          </a:p>
          <a:p>
            <a:pPr algn="r" eaLnBrk="1" hangingPunct="1">
              <a:buNone/>
            </a:pPr>
            <a:r>
              <a:rPr lang="en-US" sz="1050" dirty="0" smtClean="0"/>
              <a:t>Source: “U.S. Retail Individual Life Insurance Sales Second Quarter 2013” presentation, Durham &amp; Isenberg - LIMRA, 9.3.13</a:t>
            </a:r>
            <a:endParaRPr lang="en-US" dirty="0" smtClean="0"/>
          </a:p>
        </p:txBody>
      </p:sp>
      <p:pic>
        <p:nvPicPr>
          <p:cNvPr id="27650" name="Picture 2" descr="C:\Users\davenport5\AppData\Local\Microsoft\Windows\Temporary Internet Files\Content.Outlook\O8Z0TKWZ\tng blue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556" y="5930022"/>
            <a:ext cx="925947" cy="9279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336550"/>
            <a:ext cx="8213725" cy="984250"/>
          </a:xfrm>
        </p:spPr>
        <p:txBody>
          <a:bodyPr/>
          <a:lstStyle/>
          <a:p>
            <a:pPr eaLnBrk="1" hangingPunct="1"/>
            <a:r>
              <a:rPr lang="en-US" sz="3200" dirty="0" smtClean="0">
                <a:solidFill>
                  <a:srgbClr val="1D5E75"/>
                </a:solidFill>
              </a:rPr>
              <a:t>Certain Carriers’ Actions Adversely Impacting Its Policyholders</a:t>
            </a:r>
          </a:p>
        </p:txBody>
      </p:sp>
      <p:sp>
        <p:nvSpPr>
          <p:cNvPr id="63491" name="Footer Placeholder 2"/>
          <p:cNvSpPr>
            <a:spLocks noGrp="1"/>
          </p:cNvSpPr>
          <p:nvPr>
            <p:ph type="ftr" sz="quarter" idx="11"/>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r>
              <a:rPr lang="en-US" dirty="0" smtClean="0"/>
              <a:t>For Use With CPAs, Attorneys and Other Professional Advisors Only.  Not Intended for Retail Distribution. Advising Clients in Selecting Life Insurance Carriers in the 21st Century</a:t>
            </a:r>
            <a:endParaRPr lang="en-US" dirty="0"/>
          </a:p>
        </p:txBody>
      </p:sp>
      <p:sp>
        <p:nvSpPr>
          <p:cNvPr id="63492" name="Slide Number Placeholder 3"/>
          <p:cNvSpPr>
            <a:spLocks noGrp="1"/>
          </p:cNvSpPr>
          <p:nvPr>
            <p:ph type="sldNum" sz="quarter" idx="12"/>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fld id="{3055E7F0-6B2D-487C-88AB-1A6B033C735B}" type="slidenum">
              <a:rPr lang="en-US" smtClean="0"/>
              <a:pPr fontAlgn="base">
                <a:spcBef>
                  <a:spcPct val="0"/>
                </a:spcBef>
                <a:spcAft>
                  <a:spcPct val="0"/>
                </a:spcAft>
                <a:defRPr/>
              </a:pPr>
              <a:t>27</a:t>
            </a:fld>
            <a:endParaRPr lang="en-US" dirty="0" smtClean="0"/>
          </a:p>
        </p:txBody>
      </p:sp>
      <p:sp>
        <p:nvSpPr>
          <p:cNvPr id="63493" name="Text Placeholder 4"/>
          <p:cNvSpPr>
            <a:spLocks noGrp="1"/>
          </p:cNvSpPr>
          <p:nvPr>
            <p:ph type="body" sz="quarter" idx="10"/>
          </p:nvPr>
        </p:nvSpPr>
        <p:spPr>
          <a:xfrm>
            <a:off x="463550" y="1139825"/>
            <a:ext cx="7335838" cy="6101670"/>
          </a:xfrm>
        </p:spPr>
        <p:txBody>
          <a:bodyPr/>
          <a:lstStyle/>
          <a:p>
            <a:pPr eaLnBrk="1" hangingPunct="1">
              <a:buFont typeface="Arial" charset="0"/>
              <a:buChar char="•"/>
            </a:pPr>
            <a:endParaRPr lang="en-US" dirty="0" smtClean="0"/>
          </a:p>
          <a:p>
            <a:pPr eaLnBrk="1" hangingPunct="1">
              <a:buFont typeface="Arial" charset="0"/>
              <a:buChar char="•"/>
            </a:pPr>
            <a:r>
              <a:rPr lang="en-US" dirty="0" smtClean="0"/>
              <a:t>For existing business- Private Equity Sales</a:t>
            </a:r>
          </a:p>
          <a:p>
            <a:pPr lvl="1" eaLnBrk="1" hangingPunct="1"/>
            <a:r>
              <a:rPr lang="en-US" dirty="0" smtClean="0"/>
              <a:t>Carriers unable to raise additional capital to meet higher reserves have been reported to be divesting unsustainable books of inforce business to private equity firms </a:t>
            </a:r>
          </a:p>
          <a:p>
            <a:pPr lvl="2" eaLnBrk="1" hangingPunct="1">
              <a:buFont typeface="Arial" charset="0"/>
              <a:buChar char="•"/>
            </a:pPr>
            <a:r>
              <a:rPr lang="en-US" dirty="0" smtClean="0"/>
              <a:t>One carrier sold its independent sales subsidiary and its block of business to a newly formed U. S. corporation established by a British investor group</a:t>
            </a:r>
          </a:p>
          <a:p>
            <a:pPr lvl="2" eaLnBrk="1" hangingPunct="1">
              <a:buFont typeface="Arial" charset="0"/>
              <a:buChar char="•"/>
            </a:pPr>
            <a:r>
              <a:rPr lang="en-US" dirty="0" smtClean="0"/>
              <a:t>As a result of this sale, it was reported the seller was able to increase its deployable capital by $1 billion and lower its reserves by $13 billion *</a:t>
            </a:r>
          </a:p>
          <a:p>
            <a:pPr lvl="1" eaLnBrk="1" hangingPunct="1"/>
            <a:endParaRPr lang="en-US" dirty="0" smtClean="0"/>
          </a:p>
          <a:p>
            <a:pPr algn="r" eaLnBrk="1" hangingPunct="1">
              <a:buNone/>
            </a:pPr>
            <a:r>
              <a:rPr lang="en-US" sz="1050" dirty="0" smtClean="0"/>
              <a:t>* Source:  Press Release “Allstate Announces The Sale Of Lincoln Benefit Life”, insurancenewsnet.com, 7.17.13</a:t>
            </a:r>
          </a:p>
          <a:p>
            <a:pPr eaLnBrk="1" hangingPunct="1">
              <a:buFont typeface="Arial" charset="0"/>
              <a:buChar char="•"/>
            </a:pPr>
            <a:endParaRPr lang="en-US" dirty="0" smtClean="0"/>
          </a:p>
          <a:p>
            <a:pPr eaLnBrk="1" hangingPunct="1">
              <a:buFont typeface="Arial" charset="0"/>
              <a:buChar char="•"/>
            </a:pPr>
            <a:endParaRPr lang="en-US" dirty="0" smtClean="0"/>
          </a:p>
          <a:p>
            <a:pPr eaLnBrk="1" hangingPunct="1">
              <a:buFont typeface="Arial" charset="0"/>
              <a:buChar char="•"/>
            </a:pPr>
            <a:endParaRPr lang="en-US" dirty="0" smtClean="0"/>
          </a:p>
        </p:txBody>
      </p:sp>
      <p:pic>
        <p:nvPicPr>
          <p:cNvPr id="28674" name="Picture 2" descr="C:\Users\davenport5\AppData\Local\Microsoft\Windows\Temporary Internet Files\Content.Outlook\O8Z0TKWZ\tng blue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375" y="6019800"/>
            <a:ext cx="836366" cy="838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336550"/>
            <a:ext cx="8213725" cy="492125"/>
          </a:xfrm>
        </p:spPr>
        <p:txBody>
          <a:bodyPr/>
          <a:lstStyle/>
          <a:p>
            <a:pPr eaLnBrk="1" hangingPunct="1"/>
            <a:r>
              <a:rPr lang="en-US" sz="3200" dirty="0" smtClean="0">
                <a:solidFill>
                  <a:srgbClr val="1D5E75"/>
                </a:solidFill>
              </a:rPr>
              <a:t>Risks to the Consumer</a:t>
            </a:r>
          </a:p>
        </p:txBody>
      </p:sp>
      <p:sp>
        <p:nvSpPr>
          <p:cNvPr id="65539" name="Footer Placeholder 2"/>
          <p:cNvSpPr>
            <a:spLocks noGrp="1"/>
          </p:cNvSpPr>
          <p:nvPr>
            <p:ph type="ftr" sz="quarter" idx="11"/>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r>
              <a:rPr lang="en-US" dirty="0" smtClean="0"/>
              <a:t>For Use With CPAs, Attorneys and Other Professional Advisors Only.  Not Intended for Retail Distribution. Advising Clients in Selecting Life Insurance Carriers in the 21st Century</a:t>
            </a:r>
            <a:endParaRPr lang="en-US" dirty="0"/>
          </a:p>
        </p:txBody>
      </p:sp>
      <p:sp>
        <p:nvSpPr>
          <p:cNvPr id="65540" name="Slide Number Placeholder 3"/>
          <p:cNvSpPr>
            <a:spLocks noGrp="1"/>
          </p:cNvSpPr>
          <p:nvPr>
            <p:ph type="sldNum" sz="quarter" idx="12"/>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fld id="{130A98A2-F806-4E83-98B1-F77FC88FFA41}" type="slidenum">
              <a:rPr lang="en-US" smtClean="0"/>
              <a:pPr fontAlgn="base">
                <a:spcBef>
                  <a:spcPct val="0"/>
                </a:spcBef>
                <a:spcAft>
                  <a:spcPct val="0"/>
                </a:spcAft>
                <a:defRPr/>
              </a:pPr>
              <a:t>28</a:t>
            </a:fld>
            <a:endParaRPr lang="en-US" dirty="0" smtClean="0"/>
          </a:p>
        </p:txBody>
      </p:sp>
      <p:sp>
        <p:nvSpPr>
          <p:cNvPr id="65541" name="Text Placeholder 4"/>
          <p:cNvSpPr>
            <a:spLocks noGrp="1"/>
          </p:cNvSpPr>
          <p:nvPr>
            <p:ph type="body" sz="quarter" idx="10"/>
          </p:nvPr>
        </p:nvSpPr>
        <p:spPr>
          <a:xfrm>
            <a:off x="463550" y="1339850"/>
            <a:ext cx="7335838" cy="3777957"/>
          </a:xfrm>
        </p:spPr>
        <p:txBody>
          <a:bodyPr/>
          <a:lstStyle/>
          <a:p>
            <a:pPr eaLnBrk="1" hangingPunct="1">
              <a:buFont typeface="Arial" charset="0"/>
              <a:buChar char="•"/>
            </a:pPr>
            <a:r>
              <a:rPr lang="en-US" dirty="0" smtClean="0"/>
              <a:t>From Sales to Private Equity Investor Groups</a:t>
            </a:r>
          </a:p>
          <a:p>
            <a:pPr lvl="1" eaLnBrk="1" hangingPunct="1"/>
            <a:r>
              <a:rPr lang="en-US" dirty="0" smtClean="0"/>
              <a:t>Uncertainty about the financial goals of the investors in private equity firms, which may not be aligned with the long term protection goals and needs of the policyholders</a:t>
            </a:r>
          </a:p>
          <a:p>
            <a:pPr lvl="1" eaLnBrk="1" hangingPunct="1"/>
            <a:r>
              <a:rPr lang="en-US" dirty="0" smtClean="0"/>
              <a:t>Lack of publicly available information to help evaluate the long term financial stability of the purchaser and lack of ratings by the rating agencies</a:t>
            </a:r>
          </a:p>
          <a:p>
            <a:pPr marL="231775" lvl="1" indent="0" eaLnBrk="1" hangingPunct="1">
              <a:buNone/>
            </a:pPr>
            <a:endParaRPr lang="en-US" dirty="0" smtClean="0"/>
          </a:p>
          <a:p>
            <a:pPr lvl="1" eaLnBrk="1" hangingPunct="1"/>
            <a:endParaRPr lang="en-US" dirty="0" smtClean="0"/>
          </a:p>
          <a:p>
            <a:pPr eaLnBrk="1" hangingPunct="1">
              <a:buFont typeface="Arial" charset="0"/>
              <a:buChar char="•"/>
            </a:pPr>
            <a:endParaRPr lang="en-US" dirty="0" smtClean="0"/>
          </a:p>
        </p:txBody>
      </p:sp>
      <p:pic>
        <p:nvPicPr>
          <p:cNvPr id="29698" name="Picture 2" descr="C:\Users\davenport5\AppData\Local\Microsoft\Windows\Temporary Internet Files\Content.Outlook\O8Z0TKWZ\tng blue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112" y="6100761"/>
            <a:ext cx="750829" cy="752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336550"/>
            <a:ext cx="8213725" cy="492125"/>
          </a:xfrm>
        </p:spPr>
        <p:txBody>
          <a:bodyPr/>
          <a:lstStyle/>
          <a:p>
            <a:pPr eaLnBrk="1" hangingPunct="1"/>
            <a:r>
              <a:rPr lang="en-US" sz="3200" dirty="0" smtClean="0">
                <a:solidFill>
                  <a:srgbClr val="1D5E75"/>
                </a:solidFill>
              </a:rPr>
              <a:t>Questions to Ask Carriers</a:t>
            </a:r>
          </a:p>
        </p:txBody>
      </p:sp>
      <p:sp>
        <p:nvSpPr>
          <p:cNvPr id="66563" name="Footer Placeholder 2"/>
          <p:cNvSpPr>
            <a:spLocks noGrp="1"/>
          </p:cNvSpPr>
          <p:nvPr>
            <p:ph type="ftr" sz="quarter" idx="11"/>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r>
              <a:rPr lang="en-US" dirty="0" smtClean="0"/>
              <a:t>For Use With CPAs, Attorneys and Other Professional Advisors Only.  Not Intended for Retail Distribution. Advising Clients in Selecting Life Insurance Carriers in the 21st Century</a:t>
            </a:r>
            <a:endParaRPr lang="en-US" dirty="0"/>
          </a:p>
        </p:txBody>
      </p:sp>
      <p:sp>
        <p:nvSpPr>
          <p:cNvPr id="66564" name="Slide Number Placeholder 3"/>
          <p:cNvSpPr>
            <a:spLocks noGrp="1"/>
          </p:cNvSpPr>
          <p:nvPr>
            <p:ph type="sldNum" sz="quarter" idx="12"/>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fld id="{1D0E1746-9561-4A69-8E3F-95D65394F9F5}" type="slidenum">
              <a:rPr lang="en-US" smtClean="0"/>
              <a:pPr fontAlgn="base">
                <a:spcBef>
                  <a:spcPct val="0"/>
                </a:spcBef>
                <a:spcAft>
                  <a:spcPct val="0"/>
                </a:spcAft>
                <a:defRPr/>
              </a:pPr>
              <a:t>29</a:t>
            </a:fld>
            <a:endParaRPr lang="en-US" dirty="0" smtClean="0"/>
          </a:p>
        </p:txBody>
      </p:sp>
      <p:sp>
        <p:nvSpPr>
          <p:cNvPr id="67589" name="Text Placeholder 4"/>
          <p:cNvSpPr>
            <a:spLocks noGrp="1"/>
          </p:cNvSpPr>
          <p:nvPr>
            <p:ph type="body" sz="quarter" idx="10"/>
          </p:nvPr>
        </p:nvSpPr>
        <p:spPr>
          <a:xfrm>
            <a:off x="463550" y="1339850"/>
            <a:ext cx="7983538" cy="3785652"/>
          </a:xfrm>
        </p:spPr>
        <p:txBody>
          <a:bodyPr/>
          <a:lstStyle/>
          <a:p>
            <a:pPr eaLnBrk="1" hangingPunct="1">
              <a:buFont typeface="Arial" charset="0"/>
              <a:buChar char="•"/>
            </a:pPr>
            <a:r>
              <a:rPr lang="en-US" dirty="0" smtClean="0"/>
              <a:t>Ratio of carrier’s total surplus to liabilities?</a:t>
            </a:r>
          </a:p>
          <a:p>
            <a:pPr eaLnBrk="1" hangingPunct="1">
              <a:buFont typeface="Arial" charset="0"/>
              <a:buChar char="•"/>
            </a:pPr>
            <a:r>
              <a:rPr lang="en-US" dirty="0" smtClean="0"/>
              <a:t>Ranking among carriers in surplus as a percentage of liabilities and in absolute dollars?</a:t>
            </a:r>
          </a:p>
          <a:p>
            <a:pPr eaLnBrk="1" hangingPunct="1">
              <a:buFont typeface="Arial" charset="0"/>
              <a:buChar char="•"/>
            </a:pPr>
            <a:r>
              <a:rPr lang="en-US" dirty="0" smtClean="0"/>
              <a:t>Changes made to their calculated reserves (quantified in dollars and in percentage change) under the new A.G. 38 rules?</a:t>
            </a:r>
          </a:p>
          <a:p>
            <a:pPr eaLnBrk="1" hangingPunct="1">
              <a:buFont typeface="Arial" charset="0"/>
              <a:buChar char="•"/>
            </a:pPr>
            <a:r>
              <a:rPr lang="en-US" dirty="0" smtClean="0"/>
              <a:t>Frequency of financial stress testing, scenarios tested and results?</a:t>
            </a:r>
          </a:p>
          <a:p>
            <a:pPr eaLnBrk="1" hangingPunct="1">
              <a:buFont typeface="Arial" charset="0"/>
              <a:buChar char="•"/>
            </a:pPr>
            <a:r>
              <a:rPr lang="en-US" dirty="0" smtClean="0"/>
              <a:t>Carrier offering product directly or through a subsidiary?</a:t>
            </a:r>
          </a:p>
        </p:txBody>
      </p:sp>
      <p:pic>
        <p:nvPicPr>
          <p:cNvPr id="30722" name="Picture 2" descr="C:\Users\davenport5\AppData\Local\Microsoft\Windows\Temporary Internet Files\Content.Outlook\O8Z0TKWZ\tng blue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130" y="6000750"/>
            <a:ext cx="855374" cy="857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2617" y="2771742"/>
            <a:ext cx="6592884" cy="553998"/>
          </a:xfrm>
        </p:spPr>
        <p:txBody>
          <a:bodyPr/>
          <a:lstStyle/>
          <a:p>
            <a:r>
              <a:rPr lang="en-US" sz="3600" dirty="0" smtClean="0"/>
              <a:t>20</a:t>
            </a:r>
            <a:r>
              <a:rPr lang="en-US" sz="3600" baseline="30000" dirty="0" smtClean="0"/>
              <a:t>th</a:t>
            </a:r>
            <a:r>
              <a:rPr lang="en-US" sz="3600" dirty="0" smtClean="0"/>
              <a:t> Century Approach</a:t>
            </a:r>
            <a:endParaRPr lang="en-US" sz="3600" dirty="0"/>
          </a:p>
        </p:txBody>
      </p:sp>
      <p:sp>
        <p:nvSpPr>
          <p:cNvPr id="4" name="Slide Number Placeholder 3"/>
          <p:cNvSpPr>
            <a:spLocks noGrp="1"/>
          </p:cNvSpPr>
          <p:nvPr>
            <p:ph type="sldNum" sz="quarter" idx="11"/>
          </p:nvPr>
        </p:nvSpPr>
        <p:spPr/>
        <p:txBody>
          <a:bodyPr/>
          <a:lstStyle/>
          <a:p>
            <a:pPr>
              <a:defRPr/>
            </a:pPr>
            <a:fld id="{14250D29-BB3B-4B59-9F86-2ED0822FDC51}" type="slidenum">
              <a:rPr lang="en-US" smtClean="0"/>
              <a:pPr>
                <a:defRPr/>
              </a:pPr>
              <a:t>3</a:t>
            </a:fld>
            <a:endParaRPr lang="en-US" dirty="0"/>
          </a:p>
        </p:txBody>
      </p:sp>
      <p:sp>
        <p:nvSpPr>
          <p:cNvPr id="6" name="Footer Placeholder 5"/>
          <p:cNvSpPr>
            <a:spLocks noGrp="1"/>
          </p:cNvSpPr>
          <p:nvPr>
            <p:ph type="ftr" sz="quarter" idx="10"/>
          </p:nvPr>
        </p:nvSpPr>
        <p:spPr/>
        <p:txBody>
          <a:bodyPr/>
          <a:lstStyle/>
          <a:p>
            <a:pPr>
              <a:defRPr/>
            </a:pPr>
            <a:r>
              <a:rPr lang="en-US" dirty="0" smtClean="0"/>
              <a:t>For Use With CPAs, Attorneys and Other Professional Advisors Only.  Not Intended for Retail Distribution. Advising Clients in Selecting Life Insurance Carriers in the 21st Century</a:t>
            </a:r>
            <a:endParaRPr lang="en-US" dirty="0"/>
          </a:p>
        </p:txBody>
      </p:sp>
      <p:pic>
        <p:nvPicPr>
          <p:cNvPr id="3074" name="Picture 2" descr="C:\Users\davenport5\AppData\Local\Microsoft\Windows\Temporary Internet Files\Content.Outlook\O8Z0TKWZ\tng blue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76122" y="5981700"/>
            <a:ext cx="874382" cy="876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336550"/>
            <a:ext cx="8213725" cy="492125"/>
          </a:xfrm>
        </p:spPr>
        <p:txBody>
          <a:bodyPr/>
          <a:lstStyle/>
          <a:p>
            <a:pPr eaLnBrk="1" hangingPunct="1"/>
            <a:r>
              <a:rPr lang="en-US" sz="3200" dirty="0" smtClean="0">
                <a:solidFill>
                  <a:srgbClr val="1D5E75"/>
                </a:solidFill>
              </a:rPr>
              <a:t>Conclusions</a:t>
            </a:r>
          </a:p>
        </p:txBody>
      </p:sp>
      <p:sp>
        <p:nvSpPr>
          <p:cNvPr id="67587" name="Footer Placeholder 2"/>
          <p:cNvSpPr>
            <a:spLocks noGrp="1"/>
          </p:cNvSpPr>
          <p:nvPr>
            <p:ph type="ftr" sz="quarter" idx="11"/>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r>
              <a:rPr lang="en-US" dirty="0" smtClean="0"/>
              <a:t>For Use With CPAs, Attorneys and Other Professional Advisors Only.  Not Intended for Retail Distribution. Advising Clients in Selecting Life Insurance Carriers in the 21st Century</a:t>
            </a:r>
            <a:endParaRPr lang="en-US" dirty="0"/>
          </a:p>
        </p:txBody>
      </p:sp>
      <p:sp>
        <p:nvSpPr>
          <p:cNvPr id="67588" name="Slide Number Placeholder 3"/>
          <p:cNvSpPr>
            <a:spLocks noGrp="1"/>
          </p:cNvSpPr>
          <p:nvPr>
            <p:ph type="sldNum" sz="quarter" idx="12"/>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fld id="{21C46A24-B6CD-455B-9253-72B755A8DF7D}" type="slidenum">
              <a:rPr lang="en-US" smtClean="0"/>
              <a:pPr fontAlgn="base">
                <a:spcBef>
                  <a:spcPct val="0"/>
                </a:spcBef>
                <a:spcAft>
                  <a:spcPct val="0"/>
                </a:spcAft>
                <a:defRPr/>
              </a:pPr>
              <a:t>30</a:t>
            </a:fld>
            <a:endParaRPr lang="en-US" dirty="0" smtClean="0"/>
          </a:p>
        </p:txBody>
      </p:sp>
      <p:sp>
        <p:nvSpPr>
          <p:cNvPr id="69637" name="Text Placeholder 4"/>
          <p:cNvSpPr>
            <a:spLocks noGrp="1"/>
          </p:cNvSpPr>
          <p:nvPr>
            <p:ph type="body" sz="quarter" idx="10"/>
          </p:nvPr>
        </p:nvSpPr>
        <p:spPr>
          <a:xfrm>
            <a:off x="463550" y="939092"/>
            <a:ext cx="8204200" cy="5016758"/>
          </a:xfrm>
        </p:spPr>
        <p:txBody>
          <a:bodyPr/>
          <a:lstStyle/>
          <a:p>
            <a:pPr eaLnBrk="1" hangingPunct="1">
              <a:buFont typeface="Arial" charset="0"/>
              <a:buChar char="•"/>
            </a:pPr>
            <a:r>
              <a:rPr lang="en-US" dirty="0" smtClean="0"/>
              <a:t>Financial strength matters</a:t>
            </a:r>
          </a:p>
          <a:p>
            <a:pPr lvl="1" eaLnBrk="1" hangingPunct="1"/>
            <a:r>
              <a:rPr lang="en-US" dirty="0" smtClean="0"/>
              <a:t>Since guarantees are based on the claims paying ability of the carrier issuing the guarantees, financial strength of the carrier matters</a:t>
            </a:r>
          </a:p>
          <a:p>
            <a:pPr eaLnBrk="1" hangingPunct="1">
              <a:buFont typeface="Arial" charset="0"/>
              <a:buChar char="•"/>
            </a:pPr>
            <a:r>
              <a:rPr lang="en-US" dirty="0" smtClean="0"/>
              <a:t>In selecting a carrier, rating agency and COMDEX ratings alone may not be sufficient in today’s evolving economic, industry and regulatory environment</a:t>
            </a:r>
          </a:p>
          <a:p>
            <a:pPr lvl="1" eaLnBrk="1" hangingPunct="1"/>
            <a:r>
              <a:rPr lang="en-US" dirty="0" smtClean="0"/>
              <a:t>Consumers and their advisors are well advised to intensify their due diligence efforts to learn about carriers’ practices, business model, product offerings, management style and investment strategies</a:t>
            </a:r>
          </a:p>
          <a:p>
            <a:pPr lvl="1" eaLnBrk="1" hangingPunct="1"/>
            <a:r>
              <a:rPr lang="en-US" dirty="0" smtClean="0"/>
              <a:t>Services of experienced financial and life insurance professionals are needed and invaluable in selecting carriers with greater likelihood of still being around to honor their promises years down the road when they come due</a:t>
            </a:r>
          </a:p>
        </p:txBody>
      </p:sp>
      <p:pic>
        <p:nvPicPr>
          <p:cNvPr id="31746" name="Picture 2" descr="C:\Users\davenport5\AppData\Local\Microsoft\Windows\Temporary Internet Files\Content.Outlook\O8Z0TKWZ\tng blue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606" y="5943600"/>
            <a:ext cx="912399"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307975"/>
            <a:ext cx="8429625" cy="492443"/>
          </a:xfrm>
        </p:spPr>
        <p:txBody>
          <a:bodyPr/>
          <a:lstStyle/>
          <a:p>
            <a:pPr eaLnBrk="1" hangingPunct="1"/>
            <a:r>
              <a:rPr lang="en-US" sz="3200" dirty="0" smtClean="0">
                <a:solidFill>
                  <a:srgbClr val="1D5E75"/>
                </a:solidFill>
              </a:rPr>
              <a:t>Concluding One Liners</a:t>
            </a:r>
          </a:p>
        </p:txBody>
      </p:sp>
      <p:sp>
        <p:nvSpPr>
          <p:cNvPr id="60419" name="Footer Placeholder 2"/>
          <p:cNvSpPr>
            <a:spLocks noGrp="1"/>
          </p:cNvSpPr>
          <p:nvPr>
            <p:ph type="ftr" sz="quarter" idx="11"/>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r>
              <a:rPr lang="en-US" dirty="0" smtClean="0"/>
              <a:t>For Use With CPAs, Attorneys and Other Professional Advisors Only.  Not Intended for Retail Distribution. Advising Clients in Selecting Life Insurance Carriers in the 21st Century</a:t>
            </a:r>
            <a:endParaRPr lang="en-US" dirty="0"/>
          </a:p>
        </p:txBody>
      </p:sp>
      <p:sp>
        <p:nvSpPr>
          <p:cNvPr id="60420" name="Slide Number Placeholder 3"/>
          <p:cNvSpPr>
            <a:spLocks noGrp="1"/>
          </p:cNvSpPr>
          <p:nvPr>
            <p:ph type="sldNum" sz="quarter" idx="12"/>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fld id="{4166880A-3321-40D0-8B78-B278A28F21CB}" type="slidenum">
              <a:rPr lang="en-US" smtClean="0"/>
              <a:pPr fontAlgn="base">
                <a:spcBef>
                  <a:spcPct val="0"/>
                </a:spcBef>
                <a:spcAft>
                  <a:spcPct val="0"/>
                </a:spcAft>
                <a:defRPr/>
              </a:pPr>
              <a:t>31</a:t>
            </a:fld>
            <a:endParaRPr lang="en-US" dirty="0" smtClean="0"/>
          </a:p>
        </p:txBody>
      </p:sp>
      <p:sp>
        <p:nvSpPr>
          <p:cNvPr id="68613" name="Text Placeholder 4"/>
          <p:cNvSpPr>
            <a:spLocks noGrp="1"/>
          </p:cNvSpPr>
          <p:nvPr>
            <p:ph type="body" sz="quarter" idx="10"/>
          </p:nvPr>
        </p:nvSpPr>
        <p:spPr>
          <a:xfrm>
            <a:off x="415424" y="1348874"/>
            <a:ext cx="7562850" cy="5009064"/>
          </a:xfrm>
        </p:spPr>
        <p:txBody>
          <a:bodyPr/>
          <a:lstStyle/>
          <a:p>
            <a:pPr eaLnBrk="1" hangingPunct="1"/>
            <a:r>
              <a:rPr lang="en-US" dirty="0" smtClean="0"/>
              <a:t>Powers of Attorney - Life insurance companies like to see “the right to exercise all rights of ownership on life insurance and/or annuity policies owned by the Principal.”</a:t>
            </a:r>
          </a:p>
          <a:p>
            <a:pPr eaLnBrk="1" hangingPunct="1"/>
            <a:r>
              <a:rPr lang="en-US" dirty="0" smtClean="0"/>
              <a:t>Make sure you know in advance the approximate Form 712 value of a life insurance policy, don’t assume.</a:t>
            </a:r>
          </a:p>
          <a:p>
            <a:pPr eaLnBrk="1" hangingPunct="1"/>
            <a:r>
              <a:rPr lang="en-US" dirty="0" smtClean="0"/>
              <a:t>Transfers (sales) of life insurance policies to Grantor Trusts can solve lots of Section 2035 and Transfer for Value problems.</a:t>
            </a:r>
            <a:endParaRPr lang="en-US" dirty="0"/>
          </a:p>
          <a:p>
            <a:pPr eaLnBrk="1" hangingPunct="1"/>
            <a:endParaRPr lang="en-US" dirty="0" smtClean="0"/>
          </a:p>
          <a:p>
            <a:pPr eaLnBrk="1" hangingPunct="1">
              <a:buFont typeface="Arial" charset="0"/>
              <a:buChar char="•"/>
            </a:pPr>
            <a:endParaRPr lang="en-US" dirty="0" smtClean="0"/>
          </a:p>
        </p:txBody>
      </p:sp>
      <p:pic>
        <p:nvPicPr>
          <p:cNvPr id="32770" name="Picture 2" descr="C:\Users\davenport5\AppData\Local\Microsoft\Windows\Temporary Internet Files\Content.Outlook\O8Z0TKWZ\tng blue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756" y="6006387"/>
            <a:ext cx="849747" cy="8516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336550"/>
            <a:ext cx="8213725" cy="492443"/>
          </a:xfrm>
        </p:spPr>
        <p:txBody>
          <a:bodyPr/>
          <a:lstStyle/>
          <a:p>
            <a:pPr eaLnBrk="1" hangingPunct="1"/>
            <a:r>
              <a:rPr lang="en-US" sz="3200" dirty="0" smtClean="0">
                <a:solidFill>
                  <a:srgbClr val="1D5E75"/>
                </a:solidFill>
              </a:rPr>
              <a:t>Concluding One Liners</a:t>
            </a:r>
          </a:p>
        </p:txBody>
      </p:sp>
      <p:sp>
        <p:nvSpPr>
          <p:cNvPr id="46083" name="Footer Placeholder 2"/>
          <p:cNvSpPr>
            <a:spLocks noGrp="1"/>
          </p:cNvSpPr>
          <p:nvPr>
            <p:ph type="ftr" sz="quarter" idx="11"/>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r>
              <a:rPr lang="en-US" dirty="0" smtClean="0"/>
              <a:t>For Use With CPAs, Attorneys and Other Professional Advisors Only.  Not Intended for Retail Distribution. Advising Clients in Selecting Life Insurance Carriers in the 21st Century</a:t>
            </a:r>
            <a:endParaRPr lang="en-US" dirty="0"/>
          </a:p>
        </p:txBody>
      </p:sp>
      <p:sp>
        <p:nvSpPr>
          <p:cNvPr id="46084" name="Slide Number Placeholder 3"/>
          <p:cNvSpPr>
            <a:spLocks noGrp="1"/>
          </p:cNvSpPr>
          <p:nvPr>
            <p:ph type="sldNum" sz="quarter" idx="12"/>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fld id="{39F6167B-BDAF-46B0-B743-DB048695F951}" type="slidenum">
              <a:rPr lang="en-US" smtClean="0"/>
              <a:pPr fontAlgn="base">
                <a:spcBef>
                  <a:spcPct val="0"/>
                </a:spcBef>
                <a:spcAft>
                  <a:spcPct val="0"/>
                </a:spcAft>
                <a:defRPr/>
              </a:pPr>
              <a:t>32</a:t>
            </a:fld>
            <a:endParaRPr lang="en-US" dirty="0" smtClean="0"/>
          </a:p>
        </p:txBody>
      </p:sp>
      <p:sp>
        <p:nvSpPr>
          <p:cNvPr id="54277" name="Text Placeholder 4"/>
          <p:cNvSpPr>
            <a:spLocks noGrp="1"/>
          </p:cNvSpPr>
          <p:nvPr>
            <p:ph type="body" sz="quarter" idx="10"/>
          </p:nvPr>
        </p:nvSpPr>
        <p:spPr>
          <a:xfrm>
            <a:off x="463550" y="1092200"/>
            <a:ext cx="7562850" cy="4893647"/>
          </a:xfrm>
        </p:spPr>
        <p:txBody>
          <a:bodyPr/>
          <a:lstStyle/>
          <a:p>
            <a:pPr eaLnBrk="1" hangingPunct="1"/>
            <a:r>
              <a:rPr lang="en-US" dirty="0"/>
              <a:t>Have more successor trustees and/or governance provisions to select additional successor trustees.</a:t>
            </a:r>
          </a:p>
          <a:p>
            <a:pPr eaLnBrk="1" hangingPunct="1"/>
            <a:r>
              <a:rPr lang="en-US" dirty="0" smtClean="0"/>
              <a:t>Get in-force illustrations on older policies:</a:t>
            </a:r>
          </a:p>
          <a:p>
            <a:pPr marL="0" indent="0" eaLnBrk="1" hangingPunct="1">
              <a:buNone/>
            </a:pPr>
            <a:r>
              <a:rPr lang="en-US" dirty="0"/>
              <a:t> </a:t>
            </a:r>
            <a:r>
              <a:rPr lang="en-US" dirty="0" smtClean="0"/>
              <a:t>    - Old Whole Life policies - may have to pay more</a:t>
            </a:r>
            <a:br>
              <a:rPr lang="en-US" dirty="0" smtClean="0"/>
            </a:br>
            <a:r>
              <a:rPr lang="en-US" dirty="0" smtClean="0"/>
              <a:t>          years.</a:t>
            </a:r>
          </a:p>
          <a:p>
            <a:pPr marL="0" indent="0" eaLnBrk="1" hangingPunct="1">
              <a:buNone/>
            </a:pPr>
            <a:r>
              <a:rPr lang="en-US" dirty="0" smtClean="0"/>
              <a:t>     - Universal Life policies – may lapse if cash value </a:t>
            </a:r>
            <a:br>
              <a:rPr lang="en-US" dirty="0" smtClean="0"/>
            </a:br>
            <a:r>
              <a:rPr lang="en-US" dirty="0" smtClean="0"/>
              <a:t>          runs out.</a:t>
            </a:r>
          </a:p>
          <a:p>
            <a:pPr marL="0" indent="0" eaLnBrk="1" hangingPunct="1">
              <a:buNone/>
            </a:pPr>
            <a:r>
              <a:rPr lang="en-US" dirty="0"/>
              <a:t> </a:t>
            </a:r>
            <a:r>
              <a:rPr lang="en-US" dirty="0" smtClean="0"/>
              <a:t>    - No Lapse Guarantee UL policies.  Nationwide</a:t>
            </a:r>
            <a:br>
              <a:rPr lang="en-US" dirty="0" smtClean="0"/>
            </a:br>
            <a:r>
              <a:rPr lang="en-US" dirty="0" smtClean="0"/>
              <a:t>          study of 8,100 policies, 2,500 were “off track”:</a:t>
            </a:r>
            <a:br>
              <a:rPr lang="en-US" dirty="0" smtClean="0"/>
            </a:br>
            <a:r>
              <a:rPr lang="en-US" dirty="0" smtClean="0"/>
              <a:t>          200 for insufficient premium payments; 725 for </a:t>
            </a:r>
            <a:br>
              <a:rPr lang="en-US" dirty="0" smtClean="0"/>
            </a:br>
            <a:r>
              <a:rPr lang="en-US" dirty="0" smtClean="0"/>
              <a:t>          skipped premiums; 1,330 for early payment of </a:t>
            </a:r>
            <a:br>
              <a:rPr lang="en-US" dirty="0" smtClean="0"/>
            </a:br>
            <a:r>
              <a:rPr lang="en-US" dirty="0" smtClean="0"/>
              <a:t>          premium.</a:t>
            </a:r>
          </a:p>
        </p:txBody>
      </p:sp>
      <p:pic>
        <p:nvPicPr>
          <p:cNvPr id="33794" name="Picture 2" descr="C:\Users\davenport5\AppData\Local\Microsoft\Windows\Temporary Internet Files\Content.Outlook\O8Z0TKWZ\tng blue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130" y="6000750"/>
            <a:ext cx="855374" cy="857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36550"/>
            <a:ext cx="8213725" cy="615553"/>
          </a:xfrm>
        </p:spPr>
        <p:txBody>
          <a:bodyPr/>
          <a:lstStyle/>
          <a:p>
            <a:r>
              <a:rPr lang="en-US" sz="4000" dirty="0" smtClean="0"/>
              <a:t>Carrier Due Diligence by Advisors  </a:t>
            </a:r>
            <a:endParaRPr lang="en-US" sz="4000" dirty="0"/>
          </a:p>
        </p:txBody>
      </p:sp>
      <p:sp>
        <p:nvSpPr>
          <p:cNvPr id="6" name="Text Placeholder 5"/>
          <p:cNvSpPr>
            <a:spLocks noGrp="1"/>
          </p:cNvSpPr>
          <p:nvPr>
            <p:ph type="body" sz="quarter" idx="10"/>
          </p:nvPr>
        </p:nvSpPr>
        <p:spPr>
          <a:xfrm>
            <a:off x="463550" y="1339850"/>
            <a:ext cx="7509196" cy="5847755"/>
          </a:xfrm>
        </p:spPr>
        <p:txBody>
          <a:bodyPr/>
          <a:lstStyle/>
          <a:p>
            <a:pPr>
              <a:buNone/>
            </a:pPr>
            <a:r>
              <a:rPr lang="en-US" dirty="0" smtClean="0"/>
              <a:t>Historically, when assisting clients with carrier due diligence, advisors justifiably relied upon:	</a:t>
            </a:r>
          </a:p>
          <a:p>
            <a:pPr lvl="1"/>
            <a:r>
              <a:rPr lang="en-US" dirty="0" smtClean="0"/>
              <a:t>Carriers’ ratings by the rating agencies</a:t>
            </a:r>
          </a:p>
          <a:p>
            <a:pPr lvl="1"/>
            <a:r>
              <a:rPr lang="en-US" dirty="0" smtClean="0"/>
              <a:t>Comdex rankings</a:t>
            </a:r>
          </a:p>
          <a:p>
            <a:pPr lvl="2">
              <a:spcBef>
                <a:spcPts val="0"/>
              </a:spcBef>
            </a:pPr>
            <a:r>
              <a:rPr lang="en-US" dirty="0" smtClean="0">
                <a:ea typeface="Tahoma" pitchFamily="34" charset="0"/>
                <a:cs typeface="Tahoma" pitchFamily="34" charset="0"/>
              </a:rPr>
              <a:t>Not a rating itself, but a composite of all the ratings that a company has received. It ranks the companies, on a scale of 1 to 100, in relation to other companies that have been rated by the services</a:t>
            </a:r>
            <a:r>
              <a:rPr lang="en-US" dirty="0" smtClean="0"/>
              <a:t>*</a:t>
            </a:r>
          </a:p>
          <a:p>
            <a:pPr lvl="1"/>
            <a:r>
              <a:rPr lang="en-US" dirty="0" smtClean="0"/>
              <a:t>Review of life insurance illustrations</a:t>
            </a:r>
          </a:p>
          <a:p>
            <a:pPr lvl="2">
              <a:spcBef>
                <a:spcPts val="0"/>
              </a:spcBef>
            </a:pPr>
            <a:r>
              <a:rPr lang="en-US" dirty="0" smtClean="0"/>
              <a:t>Including side by side review of competing illustrations</a:t>
            </a:r>
          </a:p>
          <a:p>
            <a:pPr lvl="1"/>
            <a:r>
              <a:rPr lang="en-US" dirty="0" smtClean="0"/>
              <a:t>For competing carriers with comparable ratings, advising on the selection of a carrier basically came down to price</a:t>
            </a:r>
          </a:p>
          <a:p>
            <a:pPr lvl="2">
              <a:spcBef>
                <a:spcPts val="0"/>
              </a:spcBef>
            </a:pPr>
            <a:r>
              <a:rPr lang="en-US" dirty="0" smtClean="0"/>
              <a:t>Justified in part based on little, if any, historical risk to consumer of carrier default when highly rated carriers were in competition</a:t>
            </a:r>
          </a:p>
          <a:p>
            <a:pPr lvl="1" algn="r">
              <a:spcBef>
                <a:spcPts val="600"/>
              </a:spcBef>
              <a:buFont typeface="Arial" charset="0"/>
              <a:buChar char="•"/>
            </a:pPr>
            <a:r>
              <a:rPr lang="en-US" sz="1050" dirty="0" smtClean="0"/>
              <a:t>Source: </a:t>
            </a:r>
            <a:r>
              <a:rPr lang="en-US" sz="1050" dirty="0" smtClean="0">
                <a:hlinkClick r:id="rId3"/>
              </a:rPr>
              <a:t>https://www.vitalsalessuite.com/VitalSigns/help/dataandrating/comdex.aspx</a:t>
            </a:r>
            <a:r>
              <a:rPr lang="en-US" sz="1050" dirty="0" smtClean="0"/>
              <a:t>, 12.14.15</a:t>
            </a:r>
          </a:p>
          <a:p>
            <a:pPr marL="231775" lvl="1" indent="0" algn="r">
              <a:spcBef>
                <a:spcPts val="600"/>
              </a:spcBef>
              <a:buNone/>
            </a:pPr>
            <a:endParaRPr lang="en-US" sz="1050"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14250D29-BB3B-4B59-9F86-2ED0822FDC51}" type="slidenum">
              <a:rPr lang="en-US" smtClean="0"/>
              <a:pPr>
                <a:defRPr/>
              </a:pPr>
              <a:t>4</a:t>
            </a:fld>
            <a:endParaRPr lang="en-US" dirty="0"/>
          </a:p>
        </p:txBody>
      </p:sp>
      <p:sp>
        <p:nvSpPr>
          <p:cNvPr id="7" name="Footer Placeholder 6"/>
          <p:cNvSpPr>
            <a:spLocks noGrp="1"/>
          </p:cNvSpPr>
          <p:nvPr>
            <p:ph type="ftr" sz="quarter" idx="11"/>
          </p:nvPr>
        </p:nvSpPr>
        <p:spPr/>
        <p:txBody>
          <a:bodyPr/>
          <a:lstStyle/>
          <a:p>
            <a:pPr>
              <a:defRPr/>
            </a:pPr>
            <a:r>
              <a:rPr lang="en-US" dirty="0" smtClean="0"/>
              <a:t>For Use With CPAs, Attorneys and Other Professional Advisors Only.  Not Intended for Retail Distribution. Advising Clients in Selecting Life Insurance Carriers in the 21st Century</a:t>
            </a:r>
            <a:endParaRPr lang="en-US" dirty="0"/>
          </a:p>
        </p:txBody>
      </p:sp>
      <p:pic>
        <p:nvPicPr>
          <p:cNvPr id="4098" name="Picture 2" descr="C:\Users\davenport5\AppData\Local\Microsoft\Windows\Temporary Internet Files\Content.Outlook\O8Z0TKWZ\tng blue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107" y="5987298"/>
            <a:ext cx="868797" cy="8707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6550"/>
            <a:ext cx="8213725" cy="492443"/>
          </a:xfrm>
        </p:spPr>
        <p:txBody>
          <a:bodyPr/>
          <a:lstStyle/>
          <a:p>
            <a:r>
              <a:rPr lang="en-US" sz="3200" dirty="0" smtClean="0"/>
              <a:t> Current Factors/Increased Due Diligence</a:t>
            </a:r>
            <a:endParaRPr lang="en-US" sz="3200" dirty="0"/>
          </a:p>
        </p:txBody>
      </p:sp>
      <p:sp>
        <p:nvSpPr>
          <p:cNvPr id="3" name="Text Placeholder 2"/>
          <p:cNvSpPr>
            <a:spLocks noGrp="1"/>
          </p:cNvSpPr>
          <p:nvPr>
            <p:ph type="body" sz="quarter" idx="10"/>
          </p:nvPr>
        </p:nvSpPr>
        <p:spPr>
          <a:xfrm>
            <a:off x="463549" y="1054100"/>
            <a:ext cx="7508875" cy="5098319"/>
          </a:xfrm>
        </p:spPr>
        <p:txBody>
          <a:bodyPr/>
          <a:lstStyle/>
          <a:p>
            <a:r>
              <a:rPr lang="en-US" dirty="0" smtClean="0"/>
              <a:t>1990’s conversion of long standing mutual insurance companies to stock companies</a:t>
            </a:r>
          </a:p>
          <a:p>
            <a:r>
              <a:rPr lang="en-US" dirty="0" smtClean="0"/>
              <a:t>Disproportionate wealth growth experienced by highest net worth clients during the 1990s and 2000s</a:t>
            </a:r>
          </a:p>
          <a:p>
            <a:pPr lvl="1"/>
            <a:r>
              <a:rPr lang="en-US" dirty="0" smtClean="0"/>
              <a:t>Resulting in increasing amounts of life insurance to cover death benefit risks/needs</a:t>
            </a:r>
          </a:p>
          <a:p>
            <a:r>
              <a:rPr lang="en-US" dirty="0" smtClean="0"/>
              <a:t>Near financial meltdown of 2008</a:t>
            </a:r>
          </a:p>
          <a:p>
            <a:r>
              <a:rPr lang="en-US" dirty="0" smtClean="0"/>
              <a:t>Consumer protection against carrier default provided by state guaranty associations has not kept up with individual policyholder’s exposure</a:t>
            </a:r>
          </a:p>
          <a:p>
            <a:pPr marL="0" lvl="0" indent="0" algn="r" defTabSz="955639">
              <a:spcBef>
                <a:spcPct val="30000"/>
              </a:spcBef>
              <a:buNone/>
              <a:defRPr/>
            </a:pPr>
            <a:r>
              <a:rPr lang="en-US" sz="1050" dirty="0" smtClean="0">
                <a:solidFill>
                  <a:prstClr val="black"/>
                </a:solidFill>
                <a:cs typeface="Tahoma" pitchFamily="34" charset="0"/>
              </a:rPr>
              <a:t>Sources : </a:t>
            </a:r>
            <a:r>
              <a:rPr lang="en-US" sz="1050" dirty="0" smtClean="0">
                <a:solidFill>
                  <a:prstClr val="black"/>
                </a:solidFill>
                <a:cs typeface="Tahoma" pitchFamily="34" charset="0"/>
                <a:hlinkClick r:id="rId3"/>
              </a:rPr>
              <a:t>http://www.nolhga.com/aboutnolhga/main.cfm/location/whatisnolhga</a:t>
            </a:r>
            <a:r>
              <a:rPr lang="en-US" sz="1050" dirty="0" smtClean="0">
                <a:solidFill>
                  <a:prstClr val="black"/>
                </a:solidFill>
                <a:cs typeface="Tahoma" pitchFamily="34" charset="0"/>
              </a:rPr>
              <a:t>, 12.14.15</a:t>
            </a:r>
          </a:p>
          <a:p>
            <a:pPr marL="0" lvl="0" indent="0" algn="r" defTabSz="955639">
              <a:spcBef>
                <a:spcPct val="30000"/>
              </a:spcBef>
              <a:buNone/>
              <a:defRPr/>
            </a:pPr>
            <a:r>
              <a:rPr lang="en-US" sz="1050" dirty="0" smtClean="0">
                <a:solidFill>
                  <a:prstClr val="black"/>
                </a:solidFill>
                <a:cs typeface="Tahoma" pitchFamily="34" charset="0"/>
                <a:hlinkClick r:id="rId4"/>
              </a:rPr>
              <a:t>http://www.nolhga.com/</a:t>
            </a:r>
            <a:r>
              <a:rPr lang="en-US" sz="1050" dirty="0" smtClean="0">
                <a:hlinkClick r:id="rId4"/>
              </a:rPr>
              <a:t>resource/file/NOLHGAandFinancialCrisis.pdf</a:t>
            </a:r>
            <a:r>
              <a:rPr lang="en-US" sz="1050" dirty="0" smtClean="0"/>
              <a:t> </a:t>
            </a:r>
            <a:r>
              <a:rPr lang="en-US" sz="1050" dirty="0" smtClean="0">
                <a:solidFill>
                  <a:prstClr val="black"/>
                </a:solidFill>
                <a:cs typeface="Tahoma" pitchFamily="34" charset="0"/>
              </a:rPr>
              <a:t> 9.11.13   </a:t>
            </a:r>
          </a:p>
          <a:p>
            <a:pPr>
              <a:buNone/>
            </a:pPr>
            <a:endParaRPr lang="en-US" dirty="0"/>
          </a:p>
        </p:txBody>
      </p:sp>
      <p:sp>
        <p:nvSpPr>
          <p:cNvPr id="5" name="Slide Number Placeholder 4"/>
          <p:cNvSpPr>
            <a:spLocks noGrp="1"/>
          </p:cNvSpPr>
          <p:nvPr>
            <p:ph type="sldNum" sz="quarter" idx="12"/>
          </p:nvPr>
        </p:nvSpPr>
        <p:spPr/>
        <p:txBody>
          <a:bodyPr/>
          <a:lstStyle/>
          <a:p>
            <a:pPr>
              <a:defRPr/>
            </a:pPr>
            <a:fld id="{0C2EEAB1-D335-4F30-8D5B-5CB8ED5931BA}" type="slidenum">
              <a:rPr lang="en-US" smtClean="0"/>
              <a:pPr>
                <a:defRPr/>
              </a:pPr>
              <a:t>5</a:t>
            </a:fld>
            <a:endParaRPr lang="en-US" dirty="0"/>
          </a:p>
        </p:txBody>
      </p:sp>
      <p:sp>
        <p:nvSpPr>
          <p:cNvPr id="7" name="Footer Placeholder 6"/>
          <p:cNvSpPr>
            <a:spLocks noGrp="1"/>
          </p:cNvSpPr>
          <p:nvPr>
            <p:ph type="ftr" sz="quarter" idx="11"/>
          </p:nvPr>
        </p:nvSpPr>
        <p:spPr/>
        <p:txBody>
          <a:bodyPr/>
          <a:lstStyle/>
          <a:p>
            <a:pPr>
              <a:defRPr/>
            </a:pPr>
            <a:r>
              <a:rPr lang="en-US" dirty="0" smtClean="0"/>
              <a:t>For Use With CPAs, Attorneys and Other Professional Advisors Only.  Not Intended for Retail Distribution. Advising Clients in Selecting Life Insurance Carriers in the 21st Century</a:t>
            </a:r>
            <a:endParaRPr lang="en-US" dirty="0"/>
          </a:p>
        </p:txBody>
      </p:sp>
      <p:pic>
        <p:nvPicPr>
          <p:cNvPr id="5122" name="Picture 2" descr="C:\Users\davenport5\AppData\Local\Microsoft\Windows\Temporary Internet Files\Content.Outlook\O8Z0TKWZ\tng blue 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706" y="5987298"/>
            <a:ext cx="868797" cy="8707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42913" y="2771775"/>
            <a:ext cx="6592887" cy="984250"/>
          </a:xfrm>
        </p:spPr>
        <p:txBody>
          <a:bodyPr/>
          <a:lstStyle/>
          <a:p>
            <a:pPr eaLnBrk="1" hangingPunct="1"/>
            <a:r>
              <a:rPr lang="en-US" sz="3200" dirty="0" smtClean="0"/>
              <a:t>Factors to Consider in Selecting A Life Insurance Carrier</a:t>
            </a:r>
          </a:p>
        </p:txBody>
      </p:sp>
      <p:sp>
        <p:nvSpPr>
          <p:cNvPr id="37892" name="Slide Number Placeholder 3"/>
          <p:cNvSpPr>
            <a:spLocks noGrp="1"/>
          </p:cNvSpPr>
          <p:nvPr>
            <p:ph type="sldNum" sz="quarter" idx="11"/>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fld id="{0AFAB4AE-1A21-4CF2-BC47-D648A7029901}" type="slidenum">
              <a:rPr lang="en-US" smtClean="0"/>
              <a:pPr fontAlgn="base">
                <a:spcBef>
                  <a:spcPct val="0"/>
                </a:spcBef>
                <a:spcAft>
                  <a:spcPct val="0"/>
                </a:spcAft>
                <a:defRPr/>
              </a:pPr>
              <a:t>6</a:t>
            </a:fld>
            <a:endParaRPr lang="en-US" dirty="0" smtClean="0"/>
          </a:p>
        </p:txBody>
      </p:sp>
      <p:sp>
        <p:nvSpPr>
          <p:cNvPr id="5" name="Footer Placeholder 4"/>
          <p:cNvSpPr>
            <a:spLocks noGrp="1"/>
          </p:cNvSpPr>
          <p:nvPr>
            <p:ph type="ftr" sz="quarter" idx="10"/>
          </p:nvPr>
        </p:nvSpPr>
        <p:spPr/>
        <p:txBody>
          <a:bodyPr/>
          <a:lstStyle/>
          <a:p>
            <a:pPr>
              <a:defRPr/>
            </a:pPr>
            <a:r>
              <a:rPr lang="en-US" dirty="0" smtClean="0"/>
              <a:t>For Use With CPAs, Attorneys and Other Professional Advisors Only.  Not Intended for Retail Distribution. Advising Clients in Selecting Life Insurance Carriers in the 21st Century</a:t>
            </a:r>
            <a:endParaRPr lang="en-US" dirty="0"/>
          </a:p>
        </p:txBody>
      </p:sp>
      <p:pic>
        <p:nvPicPr>
          <p:cNvPr id="6146" name="Picture 2" descr="C:\Users\davenport5\AppData\Local\Microsoft\Windows\Temporary Internet Files\Content.Outlook\O8Z0TKWZ\tng blue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606" y="5943600"/>
            <a:ext cx="912399"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5"/>
          <p:cNvSpPr>
            <a:spLocks noGrp="1"/>
          </p:cNvSpPr>
          <p:nvPr>
            <p:ph type="title"/>
          </p:nvPr>
        </p:nvSpPr>
        <p:spPr>
          <a:xfrm>
            <a:off x="457200" y="336550"/>
            <a:ext cx="8213725" cy="554038"/>
          </a:xfrm>
        </p:spPr>
        <p:txBody>
          <a:bodyPr/>
          <a:lstStyle/>
          <a:p>
            <a:pPr eaLnBrk="1" hangingPunct="1"/>
            <a:r>
              <a:rPr lang="en-US" sz="3600" dirty="0" smtClean="0">
                <a:solidFill>
                  <a:srgbClr val="1D5E75"/>
                </a:solidFill>
              </a:rPr>
              <a:t>Guarantees Matter</a:t>
            </a:r>
          </a:p>
        </p:txBody>
      </p:sp>
      <p:sp>
        <p:nvSpPr>
          <p:cNvPr id="38916" name="Slide Number Placeholder 3"/>
          <p:cNvSpPr>
            <a:spLocks noGrp="1"/>
          </p:cNvSpPr>
          <p:nvPr>
            <p:ph type="sldNum" sz="quarter" idx="12"/>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fld id="{DC86FA76-961C-4167-BBDC-DADC1785C882}" type="slidenum">
              <a:rPr lang="en-US" smtClean="0"/>
              <a:pPr fontAlgn="base">
                <a:spcBef>
                  <a:spcPct val="0"/>
                </a:spcBef>
                <a:spcAft>
                  <a:spcPct val="0"/>
                </a:spcAft>
                <a:defRPr/>
              </a:pPr>
              <a:t>7</a:t>
            </a:fld>
            <a:endParaRPr lang="en-US" dirty="0" smtClean="0"/>
          </a:p>
        </p:txBody>
      </p:sp>
      <p:sp>
        <p:nvSpPr>
          <p:cNvPr id="38917" name="Text Placeholder 6"/>
          <p:cNvSpPr>
            <a:spLocks noGrp="1"/>
          </p:cNvSpPr>
          <p:nvPr>
            <p:ph type="body" sz="quarter" idx="10"/>
          </p:nvPr>
        </p:nvSpPr>
        <p:spPr>
          <a:xfrm>
            <a:off x="463549" y="1106624"/>
            <a:ext cx="7756525" cy="4893647"/>
          </a:xfrm>
        </p:spPr>
        <p:txBody>
          <a:bodyPr/>
          <a:lstStyle/>
          <a:p>
            <a:pPr eaLnBrk="1" hangingPunct="1">
              <a:buFont typeface="Arial" charset="0"/>
              <a:buChar char="•"/>
            </a:pPr>
            <a:r>
              <a:rPr lang="en-US" dirty="0" smtClean="0"/>
              <a:t>Promises and guarantees made to policyholders are long term and will span over several decades</a:t>
            </a:r>
          </a:p>
          <a:p>
            <a:pPr eaLnBrk="1" hangingPunct="1">
              <a:buFont typeface="Arial" charset="0"/>
              <a:buChar char="•"/>
            </a:pPr>
            <a:r>
              <a:rPr lang="en-US" dirty="0" smtClean="0"/>
              <a:t>Guarantees are only as good as the overall strength and claims paying ability of the company standing behind those guarantees</a:t>
            </a:r>
          </a:p>
          <a:p>
            <a:pPr lvl="1" eaLnBrk="1" hangingPunct="1"/>
            <a:r>
              <a:rPr lang="en-US" dirty="0" smtClean="0"/>
              <a:t>Sustaining a carrier’s financial strength over those decades is a key factor in the carrier’s ability to honor its guarantees</a:t>
            </a:r>
          </a:p>
          <a:p>
            <a:pPr lvl="1" eaLnBrk="1" hangingPunct="1"/>
            <a:r>
              <a:rPr lang="en-US" dirty="0" smtClean="0"/>
              <a:t>When carriers take short term investment risk or product risks for potential short term gain, it may present increased risk of financial loss to the consumer if those gains are not materialized and financial strength is materially adversely impacted</a:t>
            </a:r>
          </a:p>
          <a:p>
            <a:pPr eaLnBrk="1" hangingPunct="1">
              <a:buFont typeface="Arial" charset="0"/>
              <a:buChar char="•"/>
            </a:pPr>
            <a:r>
              <a:rPr lang="en-US" dirty="0" smtClean="0"/>
              <a:t>When selecting a carrier, it is crucial to understand factors that can impact a carrier’s financial strength  </a:t>
            </a:r>
          </a:p>
        </p:txBody>
      </p:sp>
      <p:sp>
        <p:nvSpPr>
          <p:cNvPr id="6" name="Footer Placeholder 5"/>
          <p:cNvSpPr>
            <a:spLocks noGrp="1"/>
          </p:cNvSpPr>
          <p:nvPr>
            <p:ph type="ftr" sz="quarter" idx="11"/>
          </p:nvPr>
        </p:nvSpPr>
        <p:spPr/>
        <p:txBody>
          <a:bodyPr/>
          <a:lstStyle/>
          <a:p>
            <a:pPr>
              <a:defRPr/>
            </a:pPr>
            <a:r>
              <a:rPr lang="en-US" dirty="0" smtClean="0"/>
              <a:t>For Use With CPAs, Attorneys and Other Professional Advisors Only.  Not Intended for Retail Distribution. Advising Clients in Selecting Life Insurance Carriers in the 21st Century</a:t>
            </a:r>
            <a:endParaRPr lang="en-US" dirty="0"/>
          </a:p>
        </p:txBody>
      </p:sp>
      <p:pic>
        <p:nvPicPr>
          <p:cNvPr id="7170" name="Picture 2" descr="C:\Users\davenport5\AppData\Local\Microsoft\Windows\Temporary Internet Files\Content.Outlook\O8Z0TKWZ\tng blue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146" y="6038850"/>
            <a:ext cx="817357" cy="819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392113"/>
            <a:ext cx="8213725" cy="554037"/>
          </a:xfrm>
        </p:spPr>
        <p:txBody>
          <a:bodyPr/>
          <a:lstStyle/>
          <a:p>
            <a:pPr eaLnBrk="1" hangingPunct="1"/>
            <a:r>
              <a:rPr lang="en-US" sz="3600" dirty="0" smtClean="0">
                <a:solidFill>
                  <a:srgbClr val="1D5E75"/>
                </a:solidFill>
              </a:rPr>
              <a:t> Factors Affecting Overall Strength</a:t>
            </a:r>
          </a:p>
        </p:txBody>
      </p:sp>
      <p:sp>
        <p:nvSpPr>
          <p:cNvPr id="39939" name="Footer Placeholder 2"/>
          <p:cNvSpPr>
            <a:spLocks noGrp="1"/>
          </p:cNvSpPr>
          <p:nvPr>
            <p:ph type="ftr" sz="quarter" idx="11"/>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r>
              <a:rPr lang="en-US" dirty="0" smtClean="0"/>
              <a:t>For Use With CPAs, Attorneys and Other Professional Advisors Only.  Not Intended for Retail Distribution. Advising Clients in Selecting Life Insurance Carriers in the 21st Century</a:t>
            </a:r>
            <a:endParaRPr lang="en-US" dirty="0"/>
          </a:p>
        </p:txBody>
      </p:sp>
      <p:sp>
        <p:nvSpPr>
          <p:cNvPr id="39940" name="Slide Number Placeholder 3"/>
          <p:cNvSpPr>
            <a:spLocks noGrp="1"/>
          </p:cNvSpPr>
          <p:nvPr>
            <p:ph type="sldNum" sz="quarter" idx="12"/>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fld id="{DFA97E09-F000-4183-B468-7CF9D28F43DD}" type="slidenum">
              <a:rPr lang="en-US" smtClean="0"/>
              <a:pPr fontAlgn="base">
                <a:spcBef>
                  <a:spcPct val="0"/>
                </a:spcBef>
                <a:spcAft>
                  <a:spcPct val="0"/>
                </a:spcAft>
                <a:defRPr/>
              </a:pPr>
              <a:t>8</a:t>
            </a:fld>
            <a:endParaRPr lang="en-US" dirty="0" smtClean="0"/>
          </a:p>
        </p:txBody>
      </p:sp>
      <p:sp>
        <p:nvSpPr>
          <p:cNvPr id="39941" name="Text Placeholder 4"/>
          <p:cNvSpPr>
            <a:spLocks noGrp="1"/>
          </p:cNvSpPr>
          <p:nvPr>
            <p:ph type="body" sz="quarter" idx="10"/>
          </p:nvPr>
        </p:nvSpPr>
        <p:spPr>
          <a:xfrm>
            <a:off x="463550" y="1073150"/>
            <a:ext cx="7335838" cy="4809009"/>
          </a:xfrm>
        </p:spPr>
        <p:txBody>
          <a:bodyPr/>
          <a:lstStyle/>
          <a:p>
            <a:pPr eaLnBrk="1" hangingPunct="1">
              <a:buFont typeface="Arial" charset="0"/>
              <a:buChar char="•"/>
            </a:pPr>
            <a:r>
              <a:rPr lang="en-US" dirty="0" smtClean="0"/>
              <a:t>Financial strength</a:t>
            </a:r>
          </a:p>
          <a:p>
            <a:pPr lvl="1" eaLnBrk="1" hangingPunct="1"/>
            <a:r>
              <a:rPr lang="en-US" dirty="0" smtClean="0"/>
              <a:t>One indicator is the ratio of a carrier’s total surplus to its liabilities</a:t>
            </a:r>
          </a:p>
          <a:p>
            <a:pPr lvl="1" eaLnBrk="1" hangingPunct="1"/>
            <a:endParaRPr lang="en-US" dirty="0" smtClean="0"/>
          </a:p>
          <a:p>
            <a:pPr eaLnBrk="1" hangingPunct="1">
              <a:buFont typeface="Arial" charset="0"/>
              <a:buChar char="•"/>
            </a:pPr>
            <a:r>
              <a:rPr lang="en-US" dirty="0" smtClean="0"/>
              <a:t>Carrier’s investment history and philosophy</a:t>
            </a:r>
          </a:p>
          <a:p>
            <a:pPr lvl="1" eaLnBrk="1" hangingPunct="1"/>
            <a:r>
              <a:rPr lang="en-US" dirty="0" smtClean="0">
                <a:solidFill>
                  <a:prstClr val="black"/>
                </a:solidFill>
              </a:rPr>
              <a:t>Important to understand whether product is issued by parent or subsidiary as subsidiary’s and parent’s investment history and philosophy may differ</a:t>
            </a:r>
          </a:p>
          <a:p>
            <a:pPr lvl="1" eaLnBrk="1" hangingPunct="1">
              <a:buNone/>
            </a:pPr>
            <a:endParaRPr lang="en-US" dirty="0" smtClean="0"/>
          </a:p>
          <a:p>
            <a:pPr eaLnBrk="1" hangingPunct="1">
              <a:buFont typeface="Arial" charset="0"/>
              <a:buChar char="•"/>
            </a:pPr>
            <a:r>
              <a:rPr lang="en-US" dirty="0" smtClean="0"/>
              <a:t>Preparedness for economic volatility and unforeseen regulatory requirements</a:t>
            </a:r>
          </a:p>
          <a:p>
            <a:pPr eaLnBrk="1" hangingPunct="1">
              <a:buFont typeface="Arial" charset="0"/>
              <a:buChar char="•"/>
            </a:pPr>
            <a:endParaRPr lang="en-US" dirty="0" smtClean="0"/>
          </a:p>
        </p:txBody>
      </p:sp>
      <p:pic>
        <p:nvPicPr>
          <p:cNvPr id="8194" name="Picture 2" descr="C:\Users\davenport5\AppData\Local\Microsoft\Windows\Temporary Internet Files\Content.Outlook\O8Z0TKWZ\tng blue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756" y="6018732"/>
            <a:ext cx="849747" cy="8516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392113"/>
            <a:ext cx="8213725" cy="861774"/>
          </a:xfrm>
        </p:spPr>
        <p:txBody>
          <a:bodyPr/>
          <a:lstStyle/>
          <a:p>
            <a:pPr eaLnBrk="1" hangingPunct="1"/>
            <a:r>
              <a:rPr lang="en-US" sz="3600" dirty="0" smtClean="0">
                <a:solidFill>
                  <a:srgbClr val="1D5E75"/>
                </a:solidFill>
              </a:rPr>
              <a:t>Factors Affecting Overall Strength</a:t>
            </a:r>
            <a:r>
              <a:rPr lang="en-US" sz="1800" dirty="0" smtClean="0">
                <a:solidFill>
                  <a:srgbClr val="1D5E75"/>
                </a:solidFill>
              </a:rPr>
              <a:t> </a:t>
            </a:r>
            <a:r>
              <a:rPr lang="en-US" sz="2000" dirty="0" smtClean="0">
                <a:solidFill>
                  <a:srgbClr val="1D5E75"/>
                </a:solidFill>
              </a:rPr>
              <a:t>(continued)</a:t>
            </a:r>
            <a:endParaRPr lang="en-US" sz="3600" dirty="0" smtClean="0">
              <a:solidFill>
                <a:srgbClr val="1D5E75"/>
              </a:solidFill>
            </a:endParaRPr>
          </a:p>
        </p:txBody>
      </p:sp>
      <p:sp>
        <p:nvSpPr>
          <p:cNvPr id="39939" name="Footer Placeholder 2"/>
          <p:cNvSpPr>
            <a:spLocks noGrp="1"/>
          </p:cNvSpPr>
          <p:nvPr>
            <p:ph type="ftr" sz="quarter" idx="11"/>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r>
              <a:rPr lang="en-US" dirty="0" smtClean="0"/>
              <a:t>For Use With CPAs, Attorneys and Other Professional Advisors Only.  Not Intended for Retail Distribution. Advising Clients in Selecting Life Insurance Carriers in the 21st Century</a:t>
            </a:r>
            <a:endParaRPr lang="en-US" dirty="0"/>
          </a:p>
        </p:txBody>
      </p:sp>
      <p:sp>
        <p:nvSpPr>
          <p:cNvPr id="39940" name="Slide Number Placeholder 3"/>
          <p:cNvSpPr>
            <a:spLocks noGrp="1"/>
          </p:cNvSpPr>
          <p:nvPr>
            <p:ph type="sldNum" sz="quarter" idx="12"/>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fld id="{DFA97E09-F000-4183-B468-7CF9D28F43DD}" type="slidenum">
              <a:rPr lang="en-US" smtClean="0"/>
              <a:pPr fontAlgn="base">
                <a:spcBef>
                  <a:spcPct val="0"/>
                </a:spcBef>
                <a:spcAft>
                  <a:spcPct val="0"/>
                </a:spcAft>
                <a:defRPr/>
              </a:pPr>
              <a:t>9</a:t>
            </a:fld>
            <a:endParaRPr lang="en-US" dirty="0" smtClean="0"/>
          </a:p>
        </p:txBody>
      </p:sp>
      <p:sp>
        <p:nvSpPr>
          <p:cNvPr id="39941" name="Text Placeholder 4"/>
          <p:cNvSpPr>
            <a:spLocks noGrp="1"/>
          </p:cNvSpPr>
          <p:nvPr>
            <p:ph type="body" sz="quarter" idx="10"/>
          </p:nvPr>
        </p:nvSpPr>
        <p:spPr>
          <a:xfrm>
            <a:off x="463550" y="1387475"/>
            <a:ext cx="7335838" cy="5109091"/>
          </a:xfrm>
        </p:spPr>
        <p:txBody>
          <a:bodyPr/>
          <a:lstStyle/>
          <a:p>
            <a:pPr eaLnBrk="1" hangingPunct="1">
              <a:buFont typeface="Arial" charset="0"/>
              <a:buChar char="•"/>
            </a:pPr>
            <a:r>
              <a:rPr lang="en-US" dirty="0" smtClean="0"/>
              <a:t>Diversity of products</a:t>
            </a:r>
          </a:p>
          <a:p>
            <a:pPr lvl="1" eaLnBrk="1" hangingPunct="1"/>
            <a:r>
              <a:rPr lang="en-US" dirty="0" smtClean="0"/>
              <a:t>Poses increased risk to stability of carrier’s financial strength when its existing book of business is heavily concentrated in certain types of financial products</a:t>
            </a:r>
          </a:p>
          <a:p>
            <a:pPr lvl="2" eaLnBrk="1" hangingPunct="1"/>
            <a:r>
              <a:rPr lang="en-US" dirty="0" smtClean="0"/>
              <a:t>Variable annuities with downside protection guarantees</a:t>
            </a:r>
          </a:p>
          <a:p>
            <a:pPr lvl="3" eaLnBrk="1" hangingPunct="1"/>
            <a:r>
              <a:rPr lang="en-US" dirty="0" smtClean="0"/>
              <a:t>Guarantees are backed by the financial strength of the issuing company and do not apply to the performance or ratings of the underlying investments of the variable annuities</a:t>
            </a:r>
          </a:p>
          <a:p>
            <a:pPr lvl="2" eaLnBrk="1" hangingPunct="1"/>
            <a:r>
              <a:rPr lang="en-US" dirty="0" smtClean="0"/>
              <a:t>Universal life products with secondary-guarantees, known more commonly as no lapse guarantee (NLG) universal life insurance </a:t>
            </a:r>
          </a:p>
          <a:p>
            <a:pPr lvl="2" eaLnBrk="1" hangingPunct="1"/>
            <a:r>
              <a:rPr lang="en-US" dirty="0" smtClean="0"/>
              <a:t>Long term care insurance</a:t>
            </a:r>
          </a:p>
          <a:p>
            <a:pPr eaLnBrk="1" hangingPunct="1">
              <a:spcBef>
                <a:spcPts val="600"/>
              </a:spcBef>
              <a:buFont typeface="Arial" charset="0"/>
              <a:buChar char="•"/>
            </a:pPr>
            <a:r>
              <a:rPr lang="en-US" dirty="0" smtClean="0"/>
              <a:t>Carrier’s business model and management style</a:t>
            </a:r>
          </a:p>
          <a:p>
            <a:pPr lvl="1" eaLnBrk="1" hangingPunct="1"/>
            <a:r>
              <a:rPr lang="en-US" dirty="0" smtClean="0"/>
              <a:t>Affects how carrier may react to changing economic forces</a:t>
            </a:r>
          </a:p>
          <a:p>
            <a:pPr eaLnBrk="1" hangingPunct="1">
              <a:buFont typeface="Arial" charset="0"/>
              <a:buChar char="•"/>
            </a:pPr>
            <a:endParaRPr lang="en-US" dirty="0" smtClean="0"/>
          </a:p>
        </p:txBody>
      </p:sp>
      <p:pic>
        <p:nvPicPr>
          <p:cNvPr id="9218" name="Picture 2" descr="C:\Users\davenport5\AppData\Local\Microsoft\Windows\Temporary Internet Files\Content.Outlook\O8Z0TKWZ\tng blue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507" y="6063663"/>
            <a:ext cx="792597" cy="7943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AN044_NewYorkLifeCommercialPresentationTemplate_061512_2b">
  <a:themeElements>
    <a:clrScheme name="New York Life Commercial Colors">
      <a:dk1>
        <a:sysClr val="windowText" lastClr="000000"/>
      </a:dk1>
      <a:lt1>
        <a:srgbClr val="FFFFFF"/>
      </a:lt1>
      <a:dk2>
        <a:srgbClr val="FFFFFF"/>
      </a:dk2>
      <a:lt2>
        <a:srgbClr val="E6E9F0"/>
      </a:lt2>
      <a:accent1>
        <a:srgbClr val="0079C2"/>
      </a:accent1>
      <a:accent2>
        <a:srgbClr val="A49A00"/>
      </a:accent2>
      <a:accent3>
        <a:srgbClr val="1D5E75"/>
      </a:accent3>
      <a:accent4>
        <a:srgbClr val="006B3B"/>
      </a:accent4>
      <a:accent5>
        <a:srgbClr val="E68F1A"/>
      </a:accent5>
      <a:accent6>
        <a:srgbClr val="FFFFFF"/>
      </a:accent6>
      <a:hlink>
        <a:srgbClr val="0000FF"/>
      </a:hlink>
      <a:folHlink>
        <a:srgbClr val="800080"/>
      </a:folHlink>
    </a:clrScheme>
    <a:fontScheme name="New York Life Fonts">
      <a:majorFont>
        <a:latin typeface="Georgi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2400" dirty="0" smtClean="0">
            <a:solidFill>
              <a:schemeClr val="accent1"/>
            </a:solidFill>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 York Life Fonts">
      <a:majorFont>
        <a:latin typeface="Georgi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 York Life Fonts">
      <a:majorFont>
        <a:latin typeface="Georgi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A503E40D5D4A53B3661CD12918A82200A70A8A949E2E274CA92E237671C3DF39" ma:contentTypeVersion="0" ma:contentTypeDescription="Create a new document." ma:contentTypeScope="" ma:versionID="f9828f97fcd32481bcaba5956e079ddc">
  <xsd:schema xmlns:xsd="http://www.w3.org/2001/XMLSchema" xmlns:xs="http://www.w3.org/2001/XMLSchema" xmlns:p="http://schemas.microsoft.com/office/2006/metadata/properties" xmlns:ns2="f33e27b6-deaf-42e6-a499-189f13e3870a" targetNamespace="http://schemas.microsoft.com/office/2006/metadata/properties" ma:root="true" ma:fieldsID="eed3f258de0e7e792916244b3e98b0d9" ns2:_="">
    <xsd:import namespace="f33e27b6-deaf-42e6-a499-189f13e3870a"/>
    <xsd:element name="properties">
      <xsd:complexType>
        <xsd:sequence>
          <xsd:element name="documentManagement">
            <xsd:complexType>
              <xsd:all>
                <xsd:element ref="ns2:AttachmentName"/>
                <xsd:element ref="ns2:AttachmentDescription"/>
                <xsd:element ref="ns2:AttachmentCategoryTitle"/>
                <xsd:element ref="ns2:AttachmentCategoryType"/>
                <xsd:element ref="ns2:IsSaved"/>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3e27b6-deaf-42e6-a499-189f13e3870a" elementFormDefault="qualified">
    <xsd:import namespace="http://schemas.microsoft.com/office/2006/documentManagement/types"/>
    <xsd:import namespace="http://schemas.microsoft.com/office/infopath/2007/PartnerControls"/>
    <xsd:element name="AttachmentName" ma:index="1" ma:displayName="Document Name" ma:internalName="AttachmentName">
      <xsd:simpleType>
        <xsd:restriction base="dms:Text"/>
      </xsd:simpleType>
    </xsd:element>
    <xsd:element name="AttachmentDescription" ma:index="2" ma:displayName="Description" ma:internalName="AttachmentDescription">
      <xsd:simpleType>
        <xsd:restriction base="dms:Note">
          <xsd:maxLength value="255"/>
        </xsd:restriction>
      </xsd:simpleType>
    </xsd:element>
    <xsd:element name="AttachmentCategoryTitle" ma:index="3" ma:displayName="Document Category" ma:internalName="AttachmentCategoryTitle">
      <xsd:simpleType>
        <xsd:restriction base="dms:Text"/>
      </xsd:simpleType>
    </xsd:element>
    <xsd:element name="AttachmentCategoryType" ma:index="4" ma:displayName="Category Type" ma:internalName="AttachmentCategoryType">
      <xsd:simpleType>
        <xsd:restriction base="dms:Text"/>
      </xsd:simpleType>
    </xsd:element>
    <xsd:element name="IsSaved" ma:index="5" ma:displayName="Is Metadata Saved" ma:internalName="IsSaved">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AttachmentDescription xmlns="f33e27b6-deaf-42e6-a499-189f13e3870a">Bart's updaate</AttachmentDescription>
    <AttachmentCategoryType xmlns="f33e27b6-deaf-42e6-a499-189f13e3870a">Material</AttachmentCategoryType>
    <AttachmentName xmlns="f33e27b6-deaf-42e6-a499-189f13e3870a">Bart's Version</AttachmentName>
    <IsSaved xmlns="f33e27b6-deaf-42e6-a499-189f13e3870a">Yes</IsSaved>
    <AttachmentCategoryTitle xmlns="f33e27b6-deaf-42e6-a499-189f13e3870a">Supporting Documents</AttachmentCategoryTitle>
  </documentManagement>
</p:properties>
</file>

<file path=customXml/item3.xml><?xml version="1.0" encoding="utf-8"?>
<LongProperties xmlns="http://schemas.microsoft.com/office/2006/metadata/longProperties">
  <LongProp xmlns="" name="DocumentSetDescription"><![CDATA[Create dynamic, in-brand presentations using the new New York Life PowerPoint templates.  The Projector template works great for presenting slides at a meeting or event, and the Reader template can be used to create presentation decks which require more detailed slides. 
]]></LongProp>
</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B4C831-F270-4242-8942-B9FD861F87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3e27b6-deaf-42e6-a499-189f13e387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370A97-9146-4BA9-8833-507DEFE1960D}">
  <ds:schemaRefs>
    <ds:schemaRef ds:uri="http://purl.org/dc/dcmitype/"/>
    <ds:schemaRef ds:uri="http://schemas.microsoft.com/office/2006/documentManagement/types"/>
    <ds:schemaRef ds:uri="http://purl.org/dc/elements/1.1/"/>
    <ds:schemaRef ds:uri="http://purl.org/dc/terms/"/>
    <ds:schemaRef ds:uri="http://schemas.openxmlformats.org/package/2006/metadata/core-properties"/>
    <ds:schemaRef ds:uri="http://schemas.microsoft.com/office/infopath/2007/PartnerControls"/>
    <ds:schemaRef ds:uri="f33e27b6-deaf-42e6-a499-189f13e3870a"/>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44A9511-C553-4A4E-8806-EB50C9532441}">
  <ds:schemaRefs>
    <ds:schemaRef ds:uri="http://schemas.microsoft.com/office/2006/metadata/longProperties"/>
    <ds:schemaRef ds:uri=""/>
  </ds:schemaRefs>
</ds:datastoreItem>
</file>

<file path=customXml/itemProps4.xml><?xml version="1.0" encoding="utf-8"?>
<ds:datastoreItem xmlns:ds="http://schemas.openxmlformats.org/officeDocument/2006/customXml" ds:itemID="{7784F218-5A92-41D5-9931-CAE343F1DC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5417</TotalTime>
  <Words>4050</Words>
  <Application>Microsoft Office PowerPoint</Application>
  <PresentationFormat>On-screen Show (4:3)</PresentationFormat>
  <Paragraphs>356</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LAN044_NewYorkLifeCommercialPresentationTemplate_061512_2b</vt:lpstr>
      <vt:lpstr>Advising Clients in Selecting Life Insurance Carriers in the 21st Century</vt:lpstr>
      <vt:lpstr>Important Disclosure Information</vt:lpstr>
      <vt:lpstr>20th Century Approach</vt:lpstr>
      <vt:lpstr>Carrier Due Diligence by Advisors  </vt:lpstr>
      <vt:lpstr> Current Factors/Increased Due Diligence</vt:lpstr>
      <vt:lpstr>Factors to Consider in Selecting A Life Insurance Carrier</vt:lpstr>
      <vt:lpstr>Guarantees Matter</vt:lpstr>
      <vt:lpstr> Factors Affecting Overall Strength</vt:lpstr>
      <vt:lpstr>Factors Affecting Overall Strength (continued)</vt:lpstr>
      <vt:lpstr> Adverse Impact to Certain Carriers’ Financial Strength From Current Economic Forces and Carrier Business Decisions</vt:lpstr>
      <vt:lpstr>Certain Carriers’ Concentration in NLG Market</vt:lpstr>
      <vt:lpstr>Historically Low Interest Rate Environment</vt:lpstr>
      <vt:lpstr>Historically Low Interest Rate Environment</vt:lpstr>
      <vt:lpstr>Certain Carriers’ Current  Practices Creating Risks for Existing Policyholders</vt:lpstr>
      <vt:lpstr>Certain Carriers’ Current  Practices Creating Risks for Existing Policyholders</vt:lpstr>
      <vt:lpstr>Risks to the Consumer [What does this mean?]</vt:lpstr>
      <vt:lpstr>Risks to the Consumer [What does this mean?]</vt:lpstr>
      <vt:lpstr>Questions to Ask Carriers</vt:lpstr>
      <vt:lpstr>Questions to Ask Carriers</vt:lpstr>
      <vt:lpstr>Questions to Ask Carriers</vt:lpstr>
      <vt:lpstr>Recent Regulatory Developments</vt:lpstr>
      <vt:lpstr>Importance of a Carrier’s Reserves</vt:lpstr>
      <vt:lpstr>National Association of Insurance Commissioners (NAIC) and A.G. 38</vt:lpstr>
      <vt:lpstr>Recent Tightening of Reserve Requirements</vt:lpstr>
      <vt:lpstr>Impact on Certain Carriers</vt:lpstr>
      <vt:lpstr>Certain Carriers’ Actions Adversely Impacting Its Policyholders</vt:lpstr>
      <vt:lpstr>Certain Carriers’ Actions Adversely Impacting Its Policyholders</vt:lpstr>
      <vt:lpstr>Risks to the Consumer</vt:lpstr>
      <vt:lpstr>Questions to Ask Carriers</vt:lpstr>
      <vt:lpstr>Conclusions</vt:lpstr>
      <vt:lpstr>Concluding One Liners</vt:lpstr>
      <vt:lpstr>Concluding One Liners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York Life Commercial Reader Template</dc:title>
  <dc:creator>Administrator</dc:creator>
  <cp:lastModifiedBy>Claire</cp:lastModifiedBy>
  <cp:revision>410</cp:revision>
  <cp:lastPrinted>2013-11-12T22:48:56Z</cp:lastPrinted>
  <dcterms:created xsi:type="dcterms:W3CDTF">2012-06-16T03:06:46Z</dcterms:created>
  <dcterms:modified xsi:type="dcterms:W3CDTF">2016-03-11T17:18:32Z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0x0101000EA503E40D5D4A53B3661CD12918A82200A70A8A949E2E274CA92E237671C3DF39</vt:lpwstr>
  </property>
  <property fmtid="{D5CDD505-2E9C-101B-9397-08002B2CF9AE}" pid="3" name="Category">
    <vt:lpwstr>1;#Microsoft Office File Formats</vt:lpwstr>
  </property>
  <property fmtid="{D5CDD505-2E9C-101B-9397-08002B2CF9AE}" pid="4" name="Use">
    <vt:lpwstr>3;#Advertising;#4;#Brochure;#1;#Collateral;#2;#Web</vt:lpwstr>
  </property>
  <property fmtid="{D5CDD505-2E9C-101B-9397-08002B2CF9AE}" pid="5" name="Owner">
    <vt:lpwstr>1;#Corp Communication</vt:lpwstr>
  </property>
  <property fmtid="{D5CDD505-2E9C-101B-9397-08002B2CF9AE}" pid="6" name="_docset_NoMedatataSyncRequired">
    <vt:lpwstr>False</vt:lpwstr>
  </property>
</Properties>
</file>